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6" r:id="rId5"/>
    <p:sldId id="299" r:id="rId6"/>
    <p:sldId id="303" r:id="rId7"/>
    <p:sldId id="300" r:id="rId8"/>
    <p:sldId id="262" r:id="rId9"/>
    <p:sldId id="263" r:id="rId10"/>
    <p:sldId id="304" r:id="rId11"/>
    <p:sldId id="292" r:id="rId12"/>
    <p:sldId id="257" r:id="rId13"/>
    <p:sldId id="258" r:id="rId14"/>
    <p:sldId id="270" r:id="rId15"/>
    <p:sldId id="305" r:id="rId16"/>
    <p:sldId id="278" r:id="rId17"/>
    <p:sldId id="295" r:id="rId18"/>
    <p:sldId id="271" r:id="rId19"/>
    <p:sldId id="288" r:id="rId20"/>
    <p:sldId id="259" r:id="rId21"/>
    <p:sldId id="277" r:id="rId22"/>
    <p:sldId id="264" r:id="rId23"/>
    <p:sldId id="265" r:id="rId24"/>
    <p:sldId id="280" r:id="rId25"/>
    <p:sldId id="297" r:id="rId26"/>
    <p:sldId id="281" r:id="rId27"/>
    <p:sldId id="289" r:id="rId28"/>
    <p:sldId id="268" r:id="rId29"/>
    <p:sldId id="266" r:id="rId30"/>
    <p:sldId id="272" r:id="rId31"/>
    <p:sldId id="260" r:id="rId32"/>
    <p:sldId id="261" r:id="rId33"/>
    <p:sldId id="286" r:id="rId34"/>
    <p:sldId id="275" r:id="rId35"/>
    <p:sldId id="274" r:id="rId36"/>
    <p:sldId id="276" r:id="rId37"/>
    <p:sldId id="279" r:id="rId38"/>
    <p:sldId id="284" r:id="rId39"/>
    <p:sldId id="298" r:id="rId40"/>
    <p:sldId id="282" r:id="rId41"/>
    <p:sldId id="267" r:id="rId42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7E887-F283-4801-A6D2-C48DFAAC3CA2}" v="2" dt="2025-08-11T14:04:26.817"/>
    <p1510:client id="{8F605B5C-9FD6-4169-B6C2-447D8B691DDE}" v="224" dt="2025-08-11T13:15:56.877"/>
    <p1510:client id="{90847B8A-23E8-436B-983E-A6379C0B40D3}" v="1" dt="2025-08-11T19:43:59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E016F9CE-ECC8-4350-9D86-7AB974AAEC8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131FA596-16D4-4831-B0C1-5FBB56B1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6AFB779B-8932-45B1-B34C-C6222810136A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A86180DD-62DD-4AAC-9106-7AED9915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5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180DD-62DD-4AAC-9106-7AED9915C3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2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 Description: Join a topical, moderated discussion and Q&amp;A regarding college admissions using Zoom.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 Fair Description: Hear from six college representatives per session as they give a six-minute overview of their institution using Zoom. Live chat with representatives.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sessions will be offered during each time slot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180DD-62DD-4AAC-9106-7AED9915C3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Description: Hear from six college representatives per session as they give a six-minute overview of their institution using Zoom. Live chat with representatives. Multiple sessions will be offered during each time slot.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180DD-62DD-4AAC-9106-7AED9915C3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51940" indent="-28920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56830" indent="-231366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19562" indent="-231366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82295" indent="-231366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45027" indent="-23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7759" indent="-23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70491" indent="-23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33223" indent="-23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5CB29CB-1D6D-4B53-8FE8-2DCDE575307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95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student.org/" TargetMode="External"/><Relationship Id="rId2" Type="http://schemas.openxmlformats.org/officeDocument/2006/relationships/hyperlink" Target="http://www.collegeboard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gsfc.org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college411.org/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lassitercounseling.wixsite.com/lhscounsel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assitercounseling.wixsite.com/lhscounsel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docuwiki.infobarrancos.es/doku.php?id=barrancos:lleida:torrent_de_bosom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523" y="639097"/>
            <a:ext cx="6598763" cy="3781101"/>
          </a:xfrm>
        </p:spPr>
        <p:txBody>
          <a:bodyPr>
            <a:normAutofit/>
          </a:bodyPr>
          <a:lstStyle/>
          <a:p>
            <a:r>
              <a:rPr lang="en-US" dirty="0"/>
              <a:t>Senior Parent Night</a:t>
            </a:r>
            <a:br>
              <a:rPr lang="en-US" dirty="0"/>
            </a:br>
            <a:r>
              <a:rPr lang="en-US" dirty="0"/>
              <a:t>Class of 2026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4961535" cy="785656"/>
          </a:xfrm>
        </p:spPr>
        <p:txBody>
          <a:bodyPr>
            <a:noAutofit/>
          </a:bodyPr>
          <a:lstStyle/>
          <a:p>
            <a:r>
              <a:rPr lang="en-US" sz="3200" b="1" dirty="0"/>
              <a:t>Lassiter High School</a:t>
            </a:r>
          </a:p>
          <a:p>
            <a:r>
              <a:rPr lang="en-US" sz="3200" b="1" dirty="0"/>
              <a:t>School Counselors</a:t>
            </a:r>
          </a:p>
        </p:txBody>
      </p:sp>
      <p:pic>
        <p:nvPicPr>
          <p:cNvPr id="7" name="Picture 6" descr="A red and yellow logo&#10;&#10;AI-generated content may be incorrect.">
            <a:extLst>
              <a:ext uri="{FF2B5EF4-FFF2-40B4-BE49-F238E27FC236}">
                <a16:creationId xmlns:a16="http://schemas.microsoft.com/office/drawing/2014/main" id="{C8C10EBE-10CF-8DDE-ED56-3787656F86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94" r="20432" b="-1"/>
          <a:stretch>
            <a:fillRect/>
          </a:stretch>
        </p:blipFill>
        <p:spPr>
          <a:xfrm>
            <a:off x="7000964" y="556180"/>
            <a:ext cx="5191035" cy="584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8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Reach, Range and Safety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5221" y="2232610"/>
            <a:ext cx="10554574" cy="3636511"/>
          </a:xfrm>
        </p:spPr>
        <p:txBody>
          <a:bodyPr>
            <a:normAutofit/>
          </a:bodyPr>
          <a:lstStyle/>
          <a:p>
            <a:r>
              <a:rPr lang="en-US" sz="2800" b="1" dirty="0"/>
              <a:t>Reach</a:t>
            </a:r>
          </a:p>
          <a:p>
            <a:pPr lvl="1"/>
            <a:r>
              <a:rPr lang="en-US" sz="2400" b="1" dirty="0"/>
              <a:t>student scores are below freshmen profile</a:t>
            </a:r>
          </a:p>
          <a:p>
            <a:r>
              <a:rPr lang="en-US" sz="2800" b="1" dirty="0"/>
              <a:t>Range</a:t>
            </a:r>
          </a:p>
          <a:p>
            <a:pPr lvl="1"/>
            <a:r>
              <a:rPr lang="en-US" sz="2400" b="1" dirty="0"/>
              <a:t>student scores are within range of freshmen profile</a:t>
            </a:r>
          </a:p>
          <a:p>
            <a:r>
              <a:rPr lang="en-US" sz="2800" b="1" dirty="0"/>
              <a:t>Safety</a:t>
            </a:r>
          </a:p>
          <a:p>
            <a:pPr lvl="1"/>
            <a:r>
              <a:rPr lang="en-US" sz="2400" b="1" dirty="0"/>
              <a:t>student scores are above the freshmen profile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3069" y="2712037"/>
            <a:ext cx="358371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i="1" u="sng" dirty="0"/>
              <a:t>Freshmen Profile-</a:t>
            </a:r>
          </a:p>
          <a:p>
            <a:pPr algn="ctr"/>
            <a:r>
              <a:rPr lang="en-US" sz="2400" b="1" i="1" dirty="0"/>
              <a:t>Middle 50% of students accepted to college. Typically look at GPA, test scores and sometimes # of AP classes. </a:t>
            </a:r>
          </a:p>
        </p:txBody>
      </p:sp>
    </p:spTree>
    <p:extLst>
      <p:ext uri="{BB962C8B-B14F-4D97-AF65-F5344CB8AC3E}">
        <p14:creationId xmlns:p14="http://schemas.microsoft.com/office/powerpoint/2010/main" val="264004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67234" y="449465"/>
            <a:ext cx="8162925" cy="1249363"/>
          </a:xfrm>
        </p:spPr>
        <p:txBody>
          <a:bodyPr/>
          <a:lstStyle/>
          <a:p>
            <a:pPr eaLnBrk="1" hangingPunct="1"/>
            <a:r>
              <a:rPr lang="en-US"/>
              <a:t>How to Choose a College</a:t>
            </a:r>
            <a:br>
              <a:rPr lang="en-US"/>
            </a:br>
            <a:r>
              <a:rPr lang="en-US" sz="3200"/>
              <a:t>Points to Consider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21821" y="2491004"/>
            <a:ext cx="5374179" cy="488095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/>
              <a:t>Admission Requirements</a:t>
            </a:r>
          </a:p>
          <a:p>
            <a:pPr lvl="1" eaLnBrk="1" hangingPunct="1"/>
            <a:r>
              <a:rPr lang="en-US" b="1" dirty="0"/>
              <a:t>GPA, SAT/ACT, specific classes </a:t>
            </a:r>
          </a:p>
          <a:p>
            <a:pPr lvl="2" eaLnBrk="1" hangingPunct="1"/>
            <a:r>
              <a:rPr lang="en-US" sz="1200" b="1" dirty="0"/>
              <a:t>Look at Freshmen Profile</a:t>
            </a:r>
          </a:p>
          <a:p>
            <a:pPr eaLnBrk="1" hangingPunct="1"/>
            <a:r>
              <a:rPr lang="en-US" b="1" dirty="0"/>
              <a:t>Student Life</a:t>
            </a:r>
          </a:p>
          <a:p>
            <a:pPr lvl="1" eaLnBrk="1" hangingPunct="1"/>
            <a:r>
              <a:rPr lang="en-US" b="1" dirty="0"/>
              <a:t>Housing</a:t>
            </a:r>
          </a:p>
          <a:p>
            <a:pPr lvl="1" eaLnBrk="1" hangingPunct="1"/>
            <a:r>
              <a:rPr lang="en-US" b="1" dirty="0"/>
              <a:t>Recreational Activities &amp; facilities</a:t>
            </a:r>
          </a:p>
          <a:p>
            <a:pPr lvl="1" eaLnBrk="1" hangingPunct="1"/>
            <a:r>
              <a:rPr lang="en-US" b="1" dirty="0"/>
              <a:t>Religious Activities</a:t>
            </a:r>
          </a:p>
          <a:p>
            <a:pPr lvl="1" eaLnBrk="1" hangingPunct="1"/>
            <a:r>
              <a:rPr lang="en-US" b="1" dirty="0"/>
              <a:t>Greek System</a:t>
            </a:r>
          </a:p>
          <a:p>
            <a:pPr eaLnBrk="1" hangingPunct="1"/>
            <a:r>
              <a:rPr lang="en-US" b="1" dirty="0"/>
              <a:t>College Atmosphere</a:t>
            </a:r>
          </a:p>
          <a:p>
            <a:pPr lvl="1" eaLnBrk="1" hangingPunct="1"/>
            <a:r>
              <a:rPr lang="en-US" b="1" dirty="0"/>
              <a:t>Size </a:t>
            </a:r>
          </a:p>
          <a:p>
            <a:pPr lvl="1" eaLnBrk="1" hangingPunct="1"/>
            <a:r>
              <a:rPr lang="en-US" b="1" dirty="0"/>
              <a:t>Location/Setting</a:t>
            </a:r>
          </a:p>
          <a:p>
            <a:pPr lvl="1" eaLnBrk="1" hangingPunct="1"/>
            <a:r>
              <a:rPr lang="en-US" b="1" dirty="0"/>
              <a:t>What makes school unique?</a:t>
            </a:r>
          </a:p>
          <a:p>
            <a:pPr lvl="1" eaLnBrk="1" hangingPunct="1"/>
            <a:r>
              <a:rPr lang="en-US" b="1" dirty="0"/>
              <a:t>Weekend Activities</a:t>
            </a:r>
          </a:p>
          <a:p>
            <a:pPr lvl="1" eaLnBrk="1" hangingPunct="1"/>
            <a:endParaRPr lang="en-US" sz="1400" dirty="0"/>
          </a:p>
          <a:p>
            <a:pPr lvl="1" eaLnBrk="1" hangingPunct="1"/>
            <a:endParaRPr lang="en-US" sz="1400" dirty="0"/>
          </a:p>
          <a:p>
            <a:pPr lvl="1" eaLnBrk="1" hangingPunct="1"/>
            <a:endParaRPr lang="en-US" sz="1400" dirty="0"/>
          </a:p>
          <a:p>
            <a:pPr lvl="1" eaLnBrk="1" hangingPunct="1"/>
            <a:endParaRPr lang="en-US" sz="1400" dirty="0"/>
          </a:p>
        </p:txBody>
      </p:sp>
      <p:sp>
        <p:nvSpPr>
          <p:cNvPr id="5325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324600" y="2104505"/>
            <a:ext cx="39624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/>
              <a:t>Instruction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Class Size, Student:  Teacher Ratio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Availability and helpfulness of Professors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Programs of study; Majors/Minors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Career Placement Services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Financial Aid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% of students who apply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% of students who receive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Availability &amp; Types of scholarships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Co-op programs, internships, campus jobs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Average amount of Financial Aid Package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5978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9B8BA6-FFA6-41B3-9283-9FAFA203A0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4613"/>
            <a:ext cx="4810125" cy="851058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D25083-11CF-1662-06DA-FA3F2D3D74AD}"/>
              </a:ext>
            </a:extLst>
          </p:cNvPr>
          <p:cNvSpPr txBox="1"/>
          <p:nvPr/>
        </p:nvSpPr>
        <p:spPr>
          <a:xfrm>
            <a:off x="3668617" y="266474"/>
            <a:ext cx="7704669" cy="6344844"/>
          </a:xfrm>
          <a:prstGeom prst="rect">
            <a:avLst/>
          </a:prstGeom>
          <a:effectLst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400" dirty="0"/>
              <a:t>GSFC will send a letter to every Georgia high school senior.​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400" dirty="0"/>
              <a:t>The letter identifies all the USG &amp; TCSG colleges that the student is academically qualified to attend (confirmed match based on HOPE GPA).​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400" dirty="0"/>
              <a:t>Letter contains only MATCHES​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400" dirty="0"/>
              <a:t>Sending the letter in October allows the student to take advantage of November’s Apply to College Month (FREE Applications)!​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400" dirty="0"/>
              <a:t>When a student clicks “Request Info” or “Claim Your Spot”, their information is securely transmitted to that college.​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400" b="1" dirty="0"/>
              <a:t>“Request Info”</a:t>
            </a:r>
            <a:r>
              <a:rPr lang="en-US" sz="2400" dirty="0"/>
              <a:t>: the college will contact the student and share standard recruitment materials.​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400" b="1" dirty="0"/>
              <a:t>“Claim Your Spot”</a:t>
            </a:r>
            <a:r>
              <a:rPr lang="en-US" sz="2400" dirty="0"/>
              <a:t>: the college will contact the student with information about completing the application process.​</a:t>
            </a:r>
          </a:p>
        </p:txBody>
      </p:sp>
      <p:pic>
        <p:nvPicPr>
          <p:cNvPr id="1026" name="Picture 2" descr="GEORGIA MATCH | Georgia Student Finance ...">
            <a:extLst>
              <a:ext uri="{FF2B5EF4-FFF2-40B4-BE49-F238E27FC236}">
                <a16:creationId xmlns:a16="http://schemas.microsoft.com/office/drawing/2014/main" id="{783BA2A3-F220-4696-573F-0CD165BE9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1" y="2045510"/>
            <a:ext cx="3332345" cy="19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4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29" y="2247780"/>
            <a:ext cx="10568951" cy="416303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23" y="2590800"/>
            <a:ext cx="5489389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F211C7-EF7C-5F56-B4BC-0056142854E9}"/>
              </a:ext>
            </a:extLst>
          </p:cNvPr>
          <p:cNvSpPr txBox="1"/>
          <p:nvPr/>
        </p:nvSpPr>
        <p:spPr>
          <a:xfrm>
            <a:off x="1048238" y="2397889"/>
            <a:ext cx="5489389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baseline="30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August 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Cherokee 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August 27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North Cobb Christian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September 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Centennial 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450F7-6773-0F95-665D-507EDE503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125" y="4658456"/>
            <a:ext cx="1964092" cy="19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5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D700C-87D4-43C8-9183-BAFAB8C7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Peach State 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A1AF5-AFDD-4628-8D95-7B9E3268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19417"/>
            <a:ext cx="6555839" cy="4536489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Georgia State, Augusta State, Georgia Tech and University of Georgia</a:t>
            </a:r>
          </a:p>
          <a:p>
            <a:pPr fontAlgn="base"/>
            <a:r>
              <a:rPr lang="en-US" sz="2600" dirty="0"/>
              <a:t>Register! ​</a:t>
            </a:r>
          </a:p>
          <a:p>
            <a:pPr lvl="1" fontAlgn="base"/>
            <a:r>
              <a:rPr lang="en-US" sz="2200" u="sng" dirty="0"/>
              <a:t>http://www.peachstatetour.org</a:t>
            </a:r>
            <a:endParaRPr lang="en-US" sz="2200" dirty="0"/>
          </a:p>
          <a:p>
            <a:pPr marL="0" indent="0">
              <a:buNone/>
            </a:pPr>
            <a:r>
              <a:rPr lang="en-US" sz="2600" b="1" u="sng" dirty="0"/>
              <a:t>Virtual​​​</a:t>
            </a:r>
            <a:endParaRPr lang="en-US" sz="2600" dirty="0">
              <a:ea typeface="+mn-lt"/>
              <a:cs typeface="+mn-lt"/>
            </a:endParaRPr>
          </a:p>
          <a:p>
            <a:r>
              <a:rPr lang="en-US" sz="2600" dirty="0"/>
              <a:t>Wednesday, August 27: 6:00-7:00 p.m.</a:t>
            </a:r>
          </a:p>
          <a:p>
            <a:r>
              <a:rPr lang="en-US" sz="2600" dirty="0"/>
              <a:t>Wednesday, September 3: 6:00-7:00 p.m.</a:t>
            </a:r>
          </a:p>
          <a:p>
            <a:r>
              <a:rPr lang="en-US" sz="2600" dirty="0"/>
              <a:t>Wednesday, September 10: 6:00-7:00 p.m.</a:t>
            </a:r>
          </a:p>
          <a:p>
            <a:pPr marL="0" indent="0">
              <a:buNone/>
            </a:pPr>
            <a:r>
              <a:rPr lang="en-US" sz="2600" b="1" u="sng" dirty="0"/>
              <a:t>In Person</a:t>
            </a:r>
          </a:p>
          <a:p>
            <a:r>
              <a:rPr lang="en-US" sz="2600" dirty="0"/>
              <a:t>Thursday, August 26: 6:00-8:00 p.m.</a:t>
            </a:r>
          </a:p>
          <a:p>
            <a:pPr lvl="1"/>
            <a:r>
              <a:rPr lang="en-US" sz="2200" dirty="0"/>
              <a:t>Atlanta 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84B63-24FE-4A6F-958C-18BF1D4F8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086" y="2656239"/>
            <a:ext cx="4800040" cy="207601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66584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972" y="2497355"/>
            <a:ext cx="10554574" cy="4363069"/>
          </a:xfrm>
        </p:spPr>
        <p:txBody>
          <a:bodyPr numCol="2">
            <a:normAutofit/>
          </a:bodyPr>
          <a:lstStyle/>
          <a:p>
            <a:r>
              <a:rPr lang="en-US" sz="2300" b="1" dirty="0"/>
              <a:t>Students sign up on Naviance for college visits </a:t>
            </a:r>
          </a:p>
          <a:p>
            <a:pPr lvl="1">
              <a:buFont typeface="Courier New" charset="2"/>
              <a:buChar char="o"/>
            </a:pPr>
            <a:r>
              <a:rPr lang="en-US" sz="1500" dirty="0">
                <a:ea typeface="+mn-lt"/>
                <a:cs typeface="+mn-lt"/>
              </a:rPr>
              <a:t>Brandeis University  8/20  at 2pm</a:t>
            </a:r>
            <a:endParaRPr lang="en-US" sz="1500" b="1" dirty="0"/>
          </a:p>
          <a:p>
            <a:pPr lvl="1"/>
            <a:r>
              <a:rPr lang="en-US" sz="1500" dirty="0">
                <a:ea typeface="+mn-lt"/>
                <a:cs typeface="+mn-lt"/>
              </a:rPr>
              <a:t>Georgia Southwestern  8/21 at 10am</a:t>
            </a:r>
            <a:endParaRPr lang="en-US" sz="1500" dirty="0"/>
          </a:p>
          <a:p>
            <a:pPr lvl="1"/>
            <a:r>
              <a:rPr lang="en-US" sz="1500" dirty="0">
                <a:ea typeface="+mn-lt"/>
                <a:cs typeface="+mn-lt"/>
              </a:rPr>
              <a:t>Northwestern is 8/27 at 2pm</a:t>
            </a:r>
            <a:endParaRPr lang="en-US" sz="1500" dirty="0"/>
          </a:p>
          <a:p>
            <a:pPr lvl="1"/>
            <a:r>
              <a:rPr lang="en-US" sz="1500" dirty="0">
                <a:ea typeface="+mn-lt"/>
                <a:cs typeface="+mn-lt"/>
              </a:rPr>
              <a:t>University of Miami is 8/28 at 10am</a:t>
            </a:r>
          </a:p>
          <a:p>
            <a:pPr lvl="1"/>
            <a:r>
              <a:rPr lang="en-US" sz="1500" dirty="0"/>
              <a:t>The University of Alabama is 9/2 at 10am</a:t>
            </a:r>
          </a:p>
          <a:p>
            <a:pPr lvl="1"/>
            <a:r>
              <a:rPr lang="en-US" sz="1500" dirty="0">
                <a:ea typeface="+mn-lt"/>
                <a:cs typeface="+mn-lt"/>
              </a:rPr>
              <a:t>University of Georgia is 9/3 at 2pm</a:t>
            </a:r>
            <a:endParaRPr lang="en-US" sz="1500" dirty="0"/>
          </a:p>
          <a:p>
            <a:pPr lvl="1"/>
            <a:r>
              <a:rPr lang="en-US" sz="1500" dirty="0">
                <a:ea typeface="+mn-lt"/>
                <a:cs typeface="+mn-lt"/>
              </a:rPr>
              <a:t>Georgia State is 9/9 at 10:00am</a:t>
            </a:r>
            <a:endParaRPr lang="en-US" sz="1500" dirty="0"/>
          </a:p>
          <a:p>
            <a:pPr lvl="1"/>
            <a:r>
              <a:rPr lang="en-US" sz="1500" dirty="0">
                <a:ea typeface="+mn-lt"/>
                <a:cs typeface="+mn-lt"/>
              </a:rPr>
              <a:t>Tennessee is 9/9 at 11:00am</a:t>
            </a:r>
            <a:endParaRPr lang="en-US" sz="1500" dirty="0"/>
          </a:p>
          <a:p>
            <a:pPr lvl="1">
              <a:buFont typeface="Courier New" charset="2"/>
              <a:buChar char="o"/>
            </a:pPr>
            <a:endParaRPr lang="en-US" sz="2100" b="1" dirty="0"/>
          </a:p>
          <a:p>
            <a:pPr lvl="1">
              <a:buFont typeface="Courier New" charset="2"/>
              <a:buChar char="o"/>
            </a:pPr>
            <a:endParaRPr lang="en-US" sz="2100" b="1" dirty="0"/>
          </a:p>
          <a:p>
            <a:r>
              <a:rPr lang="en-US" sz="2300" b="1" dirty="0"/>
              <a:t>Select your top 3 college choices</a:t>
            </a:r>
          </a:p>
          <a:p>
            <a:r>
              <a:rPr lang="en-US" sz="2300" b="1" dirty="0"/>
              <a:t>Visit colleges during school breaks/tours</a:t>
            </a:r>
          </a:p>
          <a:p>
            <a:r>
              <a:rPr lang="en-US" sz="2300" b="1" dirty="0"/>
              <a:t>Schedule appointment with Enrollment Counselors.</a:t>
            </a:r>
          </a:p>
          <a:p>
            <a:r>
              <a:rPr lang="en-US" sz="2300" b="1" dirty="0"/>
              <a:t>Reach out to Financial Aid Officer &amp; discuss Scholarships</a:t>
            </a:r>
            <a:r>
              <a:rPr lang="en-US" sz="2000" b="1" dirty="0"/>
              <a:t>.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90" y="301237"/>
            <a:ext cx="3191618" cy="19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30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415636"/>
            <a:ext cx="10571998" cy="1583893"/>
          </a:xfrm>
        </p:spPr>
        <p:txBody>
          <a:bodyPr/>
          <a:lstStyle/>
          <a:p>
            <a:r>
              <a:rPr lang="en-US" sz="3200" u="sng"/>
              <a:t>MOST IMPORTANT- The Right Fit for your student!</a:t>
            </a:r>
            <a:br>
              <a:rPr lang="en-US" u="sng"/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23" y="2278032"/>
            <a:ext cx="5820251" cy="2784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406" y="3170176"/>
            <a:ext cx="6121526" cy="3590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447" y="6328756"/>
            <a:ext cx="46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bigfuture.collegeboard.org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64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/>
              <a:t>Regular</a:t>
            </a:r>
          </a:p>
          <a:p>
            <a:r>
              <a:rPr lang="en-US" sz="2800" b="1"/>
              <a:t>Rolling</a:t>
            </a:r>
          </a:p>
          <a:p>
            <a:r>
              <a:rPr lang="en-US" sz="2800" b="1"/>
              <a:t>Early Decision</a:t>
            </a:r>
          </a:p>
          <a:p>
            <a:pPr lvl="1"/>
            <a:r>
              <a:rPr lang="en-US" sz="2600" b="1"/>
              <a:t>Legally binding</a:t>
            </a:r>
          </a:p>
          <a:p>
            <a:r>
              <a:rPr lang="en-US" sz="2800" b="1"/>
              <a:t>Early Action</a:t>
            </a:r>
          </a:p>
          <a:p>
            <a:pPr lvl="1"/>
            <a:r>
              <a:rPr lang="en-US" sz="2400" b="1"/>
              <a:t>Early Action Single Choice, Priority Admissions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/>
              <a:t>EARLY ACTION/DECISION</a:t>
            </a:r>
          </a:p>
          <a:p>
            <a:pPr lvl="1"/>
            <a:r>
              <a:rPr lang="en-US" sz="2000" b="1"/>
              <a:t>Meet or Exceed admission requirements: GPA, classes taken, test scores (look at Freshmen Profile). </a:t>
            </a:r>
          </a:p>
          <a:p>
            <a:pPr lvl="1"/>
            <a:r>
              <a:rPr lang="en-US" sz="2000" b="1"/>
              <a:t>Apply early, hear back early</a:t>
            </a:r>
          </a:p>
          <a:p>
            <a:pPr lvl="1"/>
            <a:r>
              <a:rPr lang="en-US" sz="2000" b="1"/>
              <a:t>Rules vary from college to college so make sure to READ details! </a:t>
            </a:r>
          </a:p>
        </p:txBody>
      </p:sp>
    </p:spTree>
    <p:extLst>
      <p:ext uri="{BB962C8B-B14F-4D97-AF65-F5344CB8AC3E}">
        <p14:creationId xmlns:p14="http://schemas.microsoft.com/office/powerpoint/2010/main" val="296369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Admission Tests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4729" y="2375218"/>
            <a:ext cx="5189856" cy="4085273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D34817"/>
              </a:buClr>
              <a:buNone/>
            </a:pPr>
            <a:r>
              <a:rPr lang="en-US" sz="2400" b="1">
                <a:hlinkClick r:id="rId2"/>
              </a:rPr>
              <a:t>www.collegeboard.org</a:t>
            </a:r>
            <a:endParaRPr lang="en-US" sz="2400" b="1"/>
          </a:p>
          <a:p>
            <a:pPr marL="0" lvl="0" indent="0" algn="ctr">
              <a:buClr>
                <a:srgbClr val="D34817"/>
              </a:buClr>
              <a:buNone/>
            </a:pPr>
            <a:r>
              <a:rPr lang="en-US" sz="2400" b="1">
                <a:hlinkClick r:id="rId3"/>
              </a:rPr>
              <a:t>www.actstudent.org</a:t>
            </a:r>
            <a:endParaRPr lang="en-US" sz="2400" b="1"/>
          </a:p>
          <a:p>
            <a:pPr marL="0" indent="0" algn="ctr">
              <a:buNone/>
            </a:pPr>
            <a:endParaRPr lang="en-US" sz="2400" b="1"/>
          </a:p>
          <a:p>
            <a:pPr marL="0" indent="0" algn="ctr">
              <a:buClr>
                <a:srgbClr val="D34817"/>
              </a:buClr>
              <a:buNone/>
            </a:pPr>
            <a:r>
              <a:rPr lang="en-US" sz="2400" b="1"/>
              <a:t>Take again to raise scores into Freshmen Profile</a:t>
            </a:r>
          </a:p>
          <a:p>
            <a:pPr marL="0" indent="0" algn="ctr">
              <a:buNone/>
            </a:pPr>
            <a:endParaRPr lang="en-US" sz="2400" b="1"/>
          </a:p>
          <a:p>
            <a:pPr marL="0" indent="0" algn="ctr">
              <a:buClr>
                <a:srgbClr val="D34817"/>
              </a:buClr>
              <a:buNone/>
            </a:pPr>
            <a:r>
              <a:rPr lang="en-US" sz="2400" b="1"/>
              <a:t>Students are responsible for sending their scores officially to the colleges!</a:t>
            </a:r>
          </a:p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87415" y="2751137"/>
            <a:ext cx="5194583" cy="3109913"/>
          </a:xfrm>
        </p:spPr>
        <p:txBody>
          <a:bodyPr>
            <a:normAutofit lnSpcReduction="10000"/>
          </a:bodyPr>
          <a:lstStyle/>
          <a:p>
            <a:endParaRPr lang="en-US" sz="2400" b="1"/>
          </a:p>
          <a:p>
            <a:pPr marL="0" indent="0">
              <a:buNone/>
            </a:pPr>
            <a:r>
              <a:rPr lang="en-US" sz="2400" b="1"/>
              <a:t>***2 out of 3 students SAT scores improve when they take it more than once!</a:t>
            </a:r>
          </a:p>
          <a:p>
            <a:endParaRPr lang="en-US" sz="2400" b="1"/>
          </a:p>
          <a:p>
            <a:pPr marL="0" indent="0">
              <a:buNone/>
            </a:pPr>
            <a:r>
              <a:rPr lang="en-US" sz="2400" b="1"/>
              <a:t>Khan Academy/Blue Book</a:t>
            </a:r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99" y="1173532"/>
            <a:ext cx="3853263" cy="12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0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2050" name="Picture 2" descr="Image result for college ap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09" y="972252"/>
            <a:ext cx="3975603" cy="22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3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3D30-6450-47CB-8903-81A28E47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from Dr. Richie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9536-F069-4B98-93BA-73F79DE8A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111604"/>
            <a:ext cx="11143903" cy="4534293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Resources (Teacher Extra Help Times)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Management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Action Oriented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for Help/Stay Engaged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Graduation at KSU - The District sets date and time </a:t>
            </a:r>
            <a:b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(usually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announced in</a:t>
            </a: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November/December)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75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717964"/>
            <a:ext cx="11489267" cy="5140036"/>
          </a:xfrm>
        </p:spPr>
        <p:txBody>
          <a:bodyPr>
            <a:normAutofit/>
          </a:bodyPr>
          <a:lstStyle/>
          <a:p>
            <a:r>
              <a:rPr lang="en-US" sz="2800" b="1" dirty="0"/>
              <a:t>Apply to the college</a:t>
            </a:r>
          </a:p>
          <a:p>
            <a:pPr lvl="1"/>
            <a:r>
              <a:rPr lang="en-US" sz="2800" b="1" dirty="0"/>
              <a:t>How?</a:t>
            </a:r>
          </a:p>
          <a:p>
            <a:r>
              <a:rPr lang="en-US" sz="2800" b="1" dirty="0"/>
              <a:t>Letter of Recommendations/Forms</a:t>
            </a:r>
          </a:p>
          <a:p>
            <a:pPr lvl="1"/>
            <a:r>
              <a:rPr lang="en-US" sz="2800" b="1" dirty="0"/>
              <a:t>Email/meet with teachers or counselor</a:t>
            </a:r>
          </a:p>
          <a:p>
            <a:pPr lvl="1"/>
            <a:r>
              <a:rPr lang="en-US" sz="2800" b="1" dirty="0"/>
              <a:t>Complete </a:t>
            </a:r>
            <a:r>
              <a:rPr lang="en-US" sz="2800" b="1" i="1" dirty="0"/>
              <a:t>Student Recommendation Questionnaire</a:t>
            </a:r>
          </a:p>
          <a:p>
            <a:pPr lvl="1"/>
            <a:r>
              <a:rPr lang="en-US" sz="2800" b="1" dirty="0"/>
              <a:t>Request teacher letter in Naviance</a:t>
            </a:r>
          </a:p>
          <a:p>
            <a:endParaRPr lang="en-US" dirty="0"/>
          </a:p>
        </p:txBody>
      </p:sp>
      <p:pic>
        <p:nvPicPr>
          <p:cNvPr id="1026" name="Picture 2" descr="Image result for college ap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098" y="932413"/>
            <a:ext cx="22479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4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2222287"/>
            <a:ext cx="10735977" cy="4400186"/>
          </a:xfrm>
        </p:spPr>
        <p:txBody>
          <a:bodyPr>
            <a:normAutofit/>
          </a:bodyPr>
          <a:lstStyle/>
          <a:p>
            <a:r>
              <a:rPr lang="en-US" sz="2400" b="1" dirty="0"/>
              <a:t>Request transcripts- 2 STEP PROCESS</a:t>
            </a:r>
          </a:p>
          <a:p>
            <a:pPr lvl="1"/>
            <a:r>
              <a:rPr lang="en-US" sz="2000" b="1" dirty="0"/>
              <a:t>1. Add to Naviance ‘Colleges I’m Applying To’ List</a:t>
            </a:r>
          </a:p>
          <a:p>
            <a:pPr lvl="1"/>
            <a:r>
              <a:rPr lang="en-US" sz="2000" b="1" dirty="0"/>
              <a:t>2. Form in </a:t>
            </a:r>
            <a:r>
              <a:rPr lang="en-US" sz="2000" b="1" dirty="0" err="1"/>
              <a:t>MyPaymentPlus</a:t>
            </a:r>
            <a:r>
              <a:rPr lang="en-US" sz="2000" b="1" dirty="0"/>
              <a:t> - $2 each</a:t>
            </a:r>
          </a:p>
          <a:p>
            <a:pPr marL="457200" lvl="1" indent="0">
              <a:buNone/>
            </a:pPr>
            <a:r>
              <a:rPr lang="en-US" sz="2000" b="1" dirty="0"/>
              <a:t>**MPP is ONLY way we know to send transcript!!!!</a:t>
            </a:r>
          </a:p>
          <a:p>
            <a:r>
              <a:rPr lang="en-US" sz="2400" b="1" dirty="0"/>
              <a:t>Match Common App if applicable</a:t>
            </a:r>
          </a:p>
          <a:p>
            <a:r>
              <a:rPr lang="en-US" sz="2400" b="1" dirty="0"/>
              <a:t>Send test scores</a:t>
            </a:r>
          </a:p>
          <a:p>
            <a:r>
              <a:rPr lang="en-US" sz="2400" b="1" dirty="0"/>
              <a:t>Check online status!!!!</a:t>
            </a:r>
          </a:p>
          <a:p>
            <a:r>
              <a:rPr lang="en-US" sz="2400" b="1" dirty="0"/>
              <a:t>Mid-Year Report/Final Transcript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36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E7597382-59B5-427B-9E49-55383F0A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ounded Rectangle 16">
            <a:extLst>
              <a:ext uri="{FF2B5EF4-FFF2-40B4-BE49-F238E27FC236}">
                <a16:creationId xmlns:a16="http://schemas.microsoft.com/office/drawing/2014/main" id="{26471DC7-FA6E-40EF-A167-93BB0BCE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6"/>
            <a:ext cx="10905066" cy="4592561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6317AA54-9FCD-45F0-B61F-F66180D6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8565" y="873202"/>
            <a:ext cx="8434872" cy="413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8007133-2899-44A4-93F9-587D32F4CF83}"/>
              </a:ext>
            </a:extLst>
          </p:cNvPr>
          <p:cNvSpPr/>
          <p:nvPr/>
        </p:nvSpPr>
        <p:spPr>
          <a:xfrm rot="1222506">
            <a:off x="4509857" y="732407"/>
            <a:ext cx="719091" cy="1109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21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10 school days required for ALL documents from School Counseling Office</a:t>
            </a:r>
          </a:p>
          <a:p>
            <a:pPr lvl="1"/>
            <a:r>
              <a:rPr lang="en-US" sz="3200" b="1" dirty="0"/>
              <a:t>Transcripts</a:t>
            </a:r>
          </a:p>
          <a:p>
            <a:pPr lvl="1"/>
            <a:r>
              <a:rPr lang="en-US" sz="3200" b="1" dirty="0"/>
              <a:t>Counselor Forms</a:t>
            </a:r>
          </a:p>
          <a:p>
            <a:pPr lvl="1"/>
            <a:r>
              <a:rPr lang="en-US" sz="3200" b="1" dirty="0"/>
              <a:t>Counselor Letter of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694389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979" y="1216586"/>
            <a:ext cx="2033544" cy="144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659477" y="1740131"/>
            <a:ext cx="10794090" cy="511786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000" b="1" i="1" dirty="0"/>
              <a:t>Example:</a:t>
            </a:r>
          </a:p>
          <a:p>
            <a:pPr indent="-257175">
              <a:defRPr/>
            </a:pPr>
            <a:r>
              <a:rPr lang="en-US" altLang="en-US" sz="2000" b="1" i="1" dirty="0"/>
              <a:t> Application deadline for the college is: Oct 15</a:t>
            </a:r>
            <a:r>
              <a:rPr lang="en-US" altLang="en-US" sz="2000" b="1" i="1" baseline="30000" dirty="0"/>
              <a:t>th</a:t>
            </a:r>
            <a:r>
              <a:rPr lang="en-US" altLang="en-US" sz="2000" b="1" i="1" dirty="0"/>
              <a:t> </a:t>
            </a:r>
          </a:p>
          <a:p>
            <a:pPr indent="-257175">
              <a:defRPr/>
            </a:pPr>
            <a:r>
              <a:rPr lang="en-US" altLang="en-US" sz="2000" b="1" i="1" dirty="0"/>
              <a:t>Counselor recommendation request deadline : October 1st*(10 school days prior)</a:t>
            </a:r>
          </a:p>
          <a:p>
            <a:pPr marL="30480" indent="0">
              <a:buNone/>
              <a:defRPr/>
            </a:pPr>
            <a:r>
              <a:rPr lang="en-US" altLang="en-US" sz="2400" b="1" u="sng" dirty="0"/>
              <a:t>This means you have:</a:t>
            </a:r>
          </a:p>
          <a:p>
            <a:pPr marL="0" indent="0">
              <a:buNone/>
              <a:defRPr/>
            </a:pPr>
            <a:r>
              <a:rPr lang="en-US" altLang="en-US" sz="2400" dirty="0"/>
              <a:t>1) Submitted the application to the college</a:t>
            </a:r>
          </a:p>
          <a:p>
            <a:pPr marL="0" indent="0">
              <a:buNone/>
              <a:defRPr/>
            </a:pPr>
            <a:r>
              <a:rPr lang="en-US" altLang="en-US" sz="2400" dirty="0"/>
              <a:t>2) Completed your senior questionnaire and resume *if needed</a:t>
            </a:r>
          </a:p>
          <a:p>
            <a:pPr marL="0" indent="0">
              <a:buNone/>
              <a:defRPr/>
            </a:pPr>
            <a:r>
              <a:rPr lang="en-US" altLang="en-US" sz="2400" dirty="0"/>
              <a:t>3) Talked with your counselor </a:t>
            </a:r>
          </a:p>
          <a:p>
            <a:pPr marL="0" indent="0">
              <a:buNone/>
              <a:defRPr/>
            </a:pPr>
            <a:r>
              <a:rPr lang="en-US" altLang="en-US" sz="2800" b="1" dirty="0"/>
              <a:t>by October 1st for an October 15</a:t>
            </a:r>
            <a:r>
              <a:rPr lang="en-US" altLang="en-US" sz="2800" b="1" baseline="30000" dirty="0"/>
              <a:t>th</a:t>
            </a:r>
            <a:r>
              <a:rPr lang="en-US" altLang="en-US" sz="2800" b="1" dirty="0"/>
              <a:t> deadline</a:t>
            </a:r>
            <a:endParaRPr lang="en-US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95668" y="339365"/>
            <a:ext cx="8729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Work Backwards to Determine All</a:t>
            </a:r>
          </a:p>
          <a:p>
            <a:pPr>
              <a:defRPr/>
            </a:pPr>
            <a:r>
              <a:rPr lang="en-US" altLang="en-US" sz="40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Your Deadlines</a:t>
            </a:r>
          </a:p>
        </p:txBody>
      </p:sp>
    </p:spTree>
    <p:extLst>
      <p:ext uri="{BB962C8B-B14F-4D97-AF65-F5344CB8AC3E}">
        <p14:creationId xmlns:p14="http://schemas.microsoft.com/office/powerpoint/2010/main" val="39790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 tmFilter="0, 0; .2, .5; .8, .5; 1, 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000" autoRev="1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Responsibility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83" y="1775099"/>
            <a:ext cx="10902233" cy="4635713"/>
          </a:xfrm>
        </p:spPr>
        <p:txBody>
          <a:bodyPr/>
          <a:lstStyle/>
          <a:p>
            <a:r>
              <a:rPr lang="en-US" sz="2800" b="1" dirty="0"/>
              <a:t>It is the student’s responsibility to check their application’s status online. By completing early can make sure everything is submitted correctly. </a:t>
            </a:r>
          </a:p>
          <a:p>
            <a:r>
              <a:rPr lang="en-US" sz="2800" b="1" dirty="0"/>
              <a:t>Colleges track STUDENT correspondence</a:t>
            </a:r>
          </a:p>
          <a:p>
            <a:pPr lvl="1"/>
            <a:r>
              <a:rPr lang="en-US" sz="2400" b="1" dirty="0"/>
              <a:t>Email, meet with reps and send thank you notes</a:t>
            </a:r>
          </a:p>
          <a:p>
            <a:pPr lvl="1"/>
            <a:r>
              <a:rPr lang="en-US" sz="2400" b="1" dirty="0"/>
              <a:t>No parent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77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Naviance</a:t>
            </a:r>
          </a:p>
        </p:txBody>
      </p:sp>
      <p:sp>
        <p:nvSpPr>
          <p:cNvPr id="5" name="Explosion 1 4"/>
          <p:cNvSpPr/>
          <p:nvPr/>
        </p:nvSpPr>
        <p:spPr>
          <a:xfrm rot="256871">
            <a:off x="7344501" y="3300151"/>
            <a:ext cx="4711034" cy="38321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1417639"/>
            <a:ext cx="11901054" cy="5440362"/>
          </a:xfrm>
        </p:spPr>
        <p:txBody>
          <a:bodyPr/>
          <a:lstStyle/>
          <a:p>
            <a:r>
              <a:rPr lang="en-US" sz="2400" b="1" dirty="0"/>
              <a:t>Naviance is a college and career preparation tool to support your student through their senior year</a:t>
            </a:r>
          </a:p>
          <a:p>
            <a:r>
              <a:rPr lang="en-US" sz="2400" b="1" dirty="0"/>
              <a:t>Transcripts, counselor documents and teacher letters of recommendation</a:t>
            </a:r>
          </a:p>
          <a:p>
            <a:r>
              <a:rPr lang="en-US" sz="2400" b="1" dirty="0"/>
              <a:t>Not sure where to apply? </a:t>
            </a:r>
            <a:r>
              <a:rPr lang="en-US" sz="2400" b="1" i="1" dirty="0"/>
              <a:t>College Super Match</a:t>
            </a:r>
          </a:p>
          <a:p>
            <a:r>
              <a:rPr lang="en-US" sz="2400" b="1" dirty="0"/>
              <a:t>Not sure Career Interests? </a:t>
            </a:r>
            <a:r>
              <a:rPr lang="en-US" sz="2400" b="1" i="1" dirty="0"/>
              <a:t>Career Interest Profiler</a:t>
            </a:r>
          </a:p>
          <a:p>
            <a:r>
              <a:rPr lang="en-US" sz="2400" b="1" dirty="0"/>
              <a:t>Check out other assessments in Naviance! </a:t>
            </a:r>
          </a:p>
          <a:p>
            <a:pPr lvl="1"/>
            <a:r>
              <a:rPr lang="en-US" sz="2400" b="1" i="1" dirty="0"/>
              <a:t>Self Discovery Tab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341715">
            <a:off x="8121985" y="4431405"/>
            <a:ext cx="2934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Students learning about transcript and recommendation process tomorrow &amp; Wednesday in counselor classroom lesson!</a:t>
            </a:r>
          </a:p>
        </p:txBody>
      </p:sp>
    </p:spTree>
    <p:extLst>
      <p:ext uri="{BB962C8B-B14F-4D97-AF65-F5344CB8AC3E}">
        <p14:creationId xmlns:p14="http://schemas.microsoft.com/office/powerpoint/2010/main" val="4245882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7481" y="285529"/>
            <a:ext cx="8162925" cy="14465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Counselor College Chats</a:t>
            </a:r>
            <a:br>
              <a:rPr lang="en-US" dirty="0"/>
            </a:br>
            <a:r>
              <a:rPr lang="en-US" dirty="0"/>
              <a:t>	(</a:t>
            </a:r>
            <a:r>
              <a:rPr lang="en-US"/>
              <a:t>for STUDENTS)</a:t>
            </a:r>
            <a:r>
              <a:rPr lang="en-US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3774" y="2061556"/>
            <a:ext cx="10554574" cy="4054937"/>
          </a:xfrm>
        </p:spPr>
        <p:txBody>
          <a:bodyPr>
            <a:noAutofit/>
          </a:bodyPr>
          <a:lstStyle/>
          <a:p>
            <a:endParaRPr lang="en-US" sz="2800" b="1" dirty="0"/>
          </a:p>
          <a:p>
            <a:r>
              <a:rPr lang="en-US" sz="3200" b="1" dirty="0"/>
              <a:t>Students join the counselors in the Career Center during 6</a:t>
            </a:r>
            <a:r>
              <a:rPr lang="en-US" sz="3200" b="1" baseline="30000" dirty="0"/>
              <a:t>th</a:t>
            </a:r>
            <a:r>
              <a:rPr lang="en-US" sz="3200" b="1" dirty="0"/>
              <a:t> and 7</a:t>
            </a:r>
            <a:r>
              <a:rPr lang="en-US" sz="3200" b="1" baseline="30000" dirty="0"/>
              <a:t>th</a:t>
            </a:r>
            <a:r>
              <a:rPr lang="en-US" sz="3200" b="1" dirty="0"/>
              <a:t> period for assistance with college applications.</a:t>
            </a:r>
          </a:p>
          <a:p>
            <a:pPr lvl="1"/>
            <a:r>
              <a:rPr lang="en-US" sz="3200" b="1" dirty="0"/>
              <a:t>September 4</a:t>
            </a:r>
            <a:r>
              <a:rPr lang="en-US" sz="3200" b="1" baseline="30000" dirty="0"/>
              <a:t>th</a:t>
            </a:r>
            <a:r>
              <a:rPr lang="en-US" sz="3200" b="1" dirty="0"/>
              <a:t> </a:t>
            </a:r>
            <a:endParaRPr lang="en-US" sz="3200" b="1" baseline="30000" dirty="0"/>
          </a:p>
          <a:p>
            <a:pPr lvl="1"/>
            <a:r>
              <a:rPr lang="en-US" sz="3200" b="1" dirty="0"/>
              <a:t>October 3</a:t>
            </a:r>
            <a:r>
              <a:rPr lang="en-US" sz="3200" b="1" baseline="30000" dirty="0"/>
              <a:t>rd</a:t>
            </a:r>
            <a:r>
              <a:rPr lang="en-US" sz="3200" b="1" dirty="0"/>
              <a:t>  </a:t>
            </a:r>
            <a:endParaRPr lang="en-US" sz="3200" b="1" baseline="30000" dirty="0"/>
          </a:p>
          <a:p>
            <a:pPr lvl="1"/>
            <a:r>
              <a:rPr lang="en-US" sz="3200" b="1" dirty="0"/>
              <a:t>November 6</a:t>
            </a:r>
            <a:r>
              <a:rPr lang="en-US" sz="3200" b="1" baseline="30000" dirty="0"/>
              <a:t>th</a:t>
            </a:r>
            <a:r>
              <a:rPr lang="en-US" sz="3200" b="1" dirty="0"/>
              <a:t>   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1836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COLLEGES CHOOSE WHO WILL BE ACCEPTED?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358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/>
              <a:t>Academic Record- GPA</a:t>
            </a:r>
          </a:p>
          <a:p>
            <a:r>
              <a:rPr lang="en-US" sz="2800" b="1"/>
              <a:t>Test scores (SAT/ACT)</a:t>
            </a:r>
          </a:p>
          <a:p>
            <a:r>
              <a:rPr lang="en-US" sz="2800" b="1"/>
              <a:t>Classes taken (rigor)</a:t>
            </a:r>
          </a:p>
          <a:p>
            <a:endParaRPr lang="en-US" sz="2800" b="1"/>
          </a:p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699785" cy="3638764"/>
          </a:xfrm>
        </p:spPr>
        <p:txBody>
          <a:bodyPr>
            <a:normAutofit/>
          </a:bodyPr>
          <a:lstStyle/>
          <a:p>
            <a:r>
              <a:rPr lang="en-US" sz="2400" b="1" dirty="0"/>
              <a:t>Essays</a:t>
            </a:r>
          </a:p>
          <a:p>
            <a:r>
              <a:rPr lang="en-US" sz="2400" b="1" dirty="0"/>
              <a:t>Extracurriculars</a:t>
            </a:r>
          </a:p>
          <a:p>
            <a:r>
              <a:rPr lang="en-US" sz="2400" b="1" dirty="0"/>
              <a:t>Service to school and community</a:t>
            </a:r>
          </a:p>
          <a:p>
            <a:r>
              <a:rPr lang="en-US" sz="2400" b="1" dirty="0"/>
              <a:t>Recommendations</a:t>
            </a:r>
          </a:p>
          <a:p>
            <a:r>
              <a:rPr lang="en-US" sz="2400" b="1" dirty="0"/>
              <a:t>Special abilities</a:t>
            </a:r>
          </a:p>
          <a:p>
            <a:r>
              <a:rPr lang="en-US" sz="2400" b="1" dirty="0"/>
              <a:t>Interviews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2770E-B02D-40FC-BCD5-464D1BDDD546}"/>
              </a:ext>
            </a:extLst>
          </p:cNvPr>
          <p:cNvSpPr txBox="1"/>
          <p:nvPr/>
        </p:nvSpPr>
        <p:spPr>
          <a:xfrm>
            <a:off x="-6284" y="5820921"/>
            <a:ext cx="121982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***as of school year 19-20 Cobb County School District does not report class rank. </a:t>
            </a:r>
          </a:p>
        </p:txBody>
      </p:sp>
    </p:spTree>
    <p:extLst>
      <p:ext uri="{BB962C8B-B14F-4D97-AF65-F5344CB8AC3E}">
        <p14:creationId xmlns:p14="http://schemas.microsoft.com/office/powerpoint/2010/main" val="306615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EDE87-402B-65B5-BCD9-68EDCE313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238125"/>
            <a:ext cx="48387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31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Freshman Profiles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582" y="2302625"/>
            <a:ext cx="255200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University of Georgia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GPA: </a:t>
            </a:r>
            <a:r>
              <a:rPr lang="en-US" b="1">
                <a:latin typeface="Century Gothic" panose="020B0502020202020204"/>
              </a:rPr>
              <a:t>4.08 - 4.35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SAT: </a:t>
            </a:r>
            <a:r>
              <a:rPr lang="en-US" b="1">
                <a:latin typeface="Century Gothic" panose="020B0502020202020204"/>
              </a:rPr>
              <a:t>1300 -1470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ACT: </a:t>
            </a:r>
            <a:r>
              <a:rPr lang="en-US" b="1">
                <a:latin typeface="Century Gothic" panose="020B0502020202020204"/>
              </a:rPr>
              <a:t>30 -34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 classes: </a:t>
            </a:r>
            <a:r>
              <a:rPr lang="en-US" b="1">
                <a:latin typeface="Century Gothic" panose="020B0502020202020204"/>
              </a:rPr>
              <a:t>8-14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5171" y="2302625"/>
            <a:ext cx="270994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Georgia Tech</a:t>
            </a:r>
            <a:r>
              <a:rPr lang="en-US" b="1" u="sng">
                <a:latin typeface="Century Gothic" panose="020B0502020202020204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GPA: </a:t>
            </a:r>
            <a:r>
              <a:rPr lang="en-US" b="1">
                <a:latin typeface="Century Gothic" panose="020B0502020202020204"/>
              </a:rPr>
              <a:t>4.14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SAT: </a:t>
            </a:r>
            <a:r>
              <a:rPr lang="en-US" b="1">
                <a:latin typeface="Century Gothic" panose="020B0502020202020204"/>
              </a:rPr>
              <a:t>1370 -1530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ACT: </a:t>
            </a:r>
            <a:r>
              <a:rPr lang="en-US" b="1">
                <a:latin typeface="Century Gothic" panose="020B0502020202020204"/>
              </a:rPr>
              <a:t>30 - 34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 Classes: 10</a:t>
            </a:r>
            <a:r>
              <a:rPr lang="en-US" b="1">
                <a:latin typeface="Century Gothic" panose="020B0502020202020204"/>
              </a:rPr>
              <a:t>+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898" y="4376189"/>
            <a:ext cx="332327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Kennesaw State University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GPA: </a:t>
            </a:r>
            <a:r>
              <a:rPr lang="en-US" b="1">
                <a:latin typeface="Century Gothic" panose="020B0502020202020204"/>
              </a:rPr>
              <a:t>3.48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average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SAT: </a:t>
            </a:r>
            <a:r>
              <a:rPr lang="en-US" b="1">
                <a:latin typeface="Century Gothic" panose="020B0502020202020204"/>
              </a:rPr>
              <a:t>1111 average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ACT: </a:t>
            </a:r>
            <a:r>
              <a:rPr lang="en-US" b="1">
                <a:latin typeface="Century Gothic" panose="020B0502020202020204"/>
              </a:rPr>
              <a:t>22 average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8511" y="4374254"/>
            <a:ext cx="316997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Georgia College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GPA: </a:t>
            </a:r>
            <a:r>
              <a:rPr lang="en-US" b="1">
                <a:latin typeface="Century Gothic" panose="020B0502020202020204"/>
              </a:rPr>
              <a:t>3.51 - 3.93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SAT: </a:t>
            </a:r>
            <a:r>
              <a:rPr lang="en-US" b="1">
                <a:latin typeface="Century Gothic" panose="020B0502020202020204"/>
              </a:rPr>
              <a:t>1110- 1250</a:t>
            </a:r>
            <a:endParaRPr kumimoji="0" lang="en-US" sz="1800" b="0" i="0" u="none" strike="noStrike" kern="1200" cap="none" spc="0" normalizeH="0" baseline="0" noProof="0" err="1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ACT: </a:t>
            </a:r>
            <a:r>
              <a:rPr lang="en-US" b="1">
                <a:latin typeface="Century Gothic" panose="020B0502020202020204"/>
              </a:rPr>
              <a:t>21 - 28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1702" y="2296749"/>
            <a:ext cx="308402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GA State University</a:t>
            </a: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GPA: </a:t>
            </a:r>
            <a:r>
              <a:rPr lang="en-US" b="1">
                <a:latin typeface="Century Gothic" panose="020B0502020202020204"/>
              </a:rPr>
              <a:t>3.6 - 4.1 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SAT: </a:t>
            </a:r>
            <a:r>
              <a:rPr lang="en-US" b="1">
                <a:latin typeface="Century Gothic" panose="020B0502020202020204"/>
              </a:rPr>
              <a:t>960 -1100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ACT: </a:t>
            </a:r>
            <a:r>
              <a:rPr lang="en-US" b="1">
                <a:latin typeface="Century Gothic" panose="020B0502020202020204"/>
              </a:rPr>
              <a:t>19 - 26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1702" y="4372277"/>
            <a:ext cx="393955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GA Southern University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GPA: </a:t>
            </a:r>
            <a:r>
              <a:rPr lang="en-US" b="1">
                <a:latin typeface="Century Gothic" panose="020B0502020202020204"/>
              </a:rPr>
              <a:t>3.3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average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SAT: </a:t>
            </a:r>
            <a:r>
              <a:rPr lang="en-US" b="1">
                <a:latin typeface="Century Gothic" panose="020B0502020202020204"/>
              </a:rPr>
              <a:t>1080 - 1260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ACT: </a:t>
            </a:r>
            <a:r>
              <a:rPr lang="en-US" b="1">
                <a:latin typeface="Century Gothic" panose="020B0502020202020204"/>
              </a:rPr>
              <a:t>21 - 27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578" y="172039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5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pay for college?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Financial Aid, HOPE and other Scholarships</a:t>
            </a:r>
          </a:p>
        </p:txBody>
      </p:sp>
    </p:spTree>
    <p:extLst>
      <p:ext uri="{BB962C8B-B14F-4D97-AF65-F5344CB8AC3E}">
        <p14:creationId xmlns:p14="http://schemas.microsoft.com/office/powerpoint/2010/main" val="512174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Aid</a:t>
            </a:r>
          </a:p>
        </p:txBody>
      </p:sp>
      <p:pic>
        <p:nvPicPr>
          <p:cNvPr id="4" name="Picture 5" descr="C:\Documents and Settings\Compaq_Owner\Application Data\Microsoft\Media Catalog\Downloaded Clips\cl88\j0341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6844" y="2277687"/>
            <a:ext cx="3657600" cy="2609088"/>
          </a:xfrm>
        </p:spPr>
      </p:pic>
      <p:sp>
        <p:nvSpPr>
          <p:cNvPr id="5" name="TextBox 4"/>
          <p:cNvSpPr txBox="1"/>
          <p:nvPr/>
        </p:nvSpPr>
        <p:spPr>
          <a:xfrm>
            <a:off x="4449452" y="2277687"/>
            <a:ext cx="7192651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Financial Aid Night- September 29th 6pm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F</a:t>
            </a:r>
            <a:r>
              <a:rPr lang="en-US" sz="2400" b="1" dirty="0"/>
              <a:t>ree </a:t>
            </a:r>
            <a:r>
              <a:rPr lang="en-US" sz="2400" b="1" u="sng" dirty="0"/>
              <a:t>A</a:t>
            </a:r>
            <a:r>
              <a:rPr lang="en-US" sz="2400" b="1" dirty="0"/>
              <a:t>pplication for </a:t>
            </a:r>
            <a:r>
              <a:rPr lang="en-US" sz="2400" b="1" u="sng" dirty="0"/>
              <a:t>F</a:t>
            </a:r>
            <a:r>
              <a:rPr lang="en-US" sz="2400" b="1" dirty="0"/>
              <a:t>ederal </a:t>
            </a:r>
            <a:r>
              <a:rPr lang="en-US" sz="2400" b="1" u="sng" dirty="0"/>
              <a:t>S</a:t>
            </a:r>
            <a:r>
              <a:rPr lang="en-US" sz="2400" b="1" dirty="0"/>
              <a:t>tudent </a:t>
            </a:r>
            <a:r>
              <a:rPr lang="en-US" sz="2400" b="1" u="sng" dirty="0"/>
              <a:t>A</a:t>
            </a:r>
            <a:r>
              <a:rPr lang="en-US" sz="2400" b="1" dirty="0"/>
              <a:t>id!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FAFSA!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Can be filled out starting Oct 1st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57" y="5151278"/>
            <a:ext cx="4038600" cy="1350407"/>
          </a:xfrm>
          <a:prstGeom prst="rect">
            <a:avLst/>
          </a:prstGeom>
        </p:spPr>
      </p:pic>
      <p:pic>
        <p:nvPicPr>
          <p:cNvPr id="7" name="Picture 5" descr="gsfc.or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6223" y="4620486"/>
            <a:ext cx="3680945" cy="120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5800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33" y="2222287"/>
            <a:ext cx="11340445" cy="4385903"/>
          </a:xfrm>
        </p:spPr>
        <p:txBody>
          <a:bodyPr>
            <a:normAutofit/>
          </a:bodyPr>
          <a:lstStyle/>
          <a:p>
            <a:r>
              <a:rPr lang="en-US" sz="3200" b="1" dirty="0"/>
              <a:t>Scholarship Match and List in Naviance</a:t>
            </a:r>
          </a:p>
          <a:p>
            <a:pPr lvl="1"/>
            <a:r>
              <a:rPr lang="en-US" sz="2800" b="1" dirty="0"/>
              <a:t>Match- demographic information (national search engine)</a:t>
            </a:r>
          </a:p>
          <a:p>
            <a:pPr lvl="1"/>
            <a:r>
              <a:rPr lang="en-US" sz="2800" b="1" dirty="0"/>
              <a:t>List- uploaded by Lassiter and County</a:t>
            </a:r>
          </a:p>
          <a:p>
            <a:r>
              <a:rPr lang="en-US" sz="3200" b="1" dirty="0"/>
              <a:t>The most money your student will get will come from the school itself!</a:t>
            </a:r>
          </a:p>
          <a:p>
            <a:pPr lvl="1"/>
            <a:r>
              <a:rPr lang="en-US" sz="2800" b="1" dirty="0"/>
              <a:t>Apply Early to meet all deadlines</a:t>
            </a:r>
          </a:p>
          <a:p>
            <a:pPr lvl="1"/>
            <a:r>
              <a:rPr lang="en-US" sz="2800" b="1" dirty="0"/>
              <a:t>Reach out to Financial Aid office </a:t>
            </a:r>
          </a:p>
        </p:txBody>
      </p:sp>
    </p:spTree>
    <p:extLst>
      <p:ext uri="{BB962C8B-B14F-4D97-AF65-F5344CB8AC3E}">
        <p14:creationId xmlns:p14="http://schemas.microsoft.com/office/powerpoint/2010/main" val="2526043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HOPE vs Zell Miller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u="sng"/>
              <a:t>HOPE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14729" y="2751139"/>
            <a:ext cx="5189856" cy="1978804"/>
          </a:xfrm>
        </p:spPr>
        <p:txBody>
          <a:bodyPr/>
          <a:lstStyle/>
          <a:p>
            <a:pPr lvl="1"/>
            <a:r>
              <a:rPr lang="en-US" sz="2400" b="1"/>
              <a:t>3.0 GPA</a:t>
            </a:r>
          </a:p>
          <a:p>
            <a:pPr lvl="1"/>
            <a:r>
              <a:rPr lang="en-US" sz="2400" b="1"/>
              <a:t>Usually 80-90% of Tuition</a:t>
            </a:r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u="sng"/>
              <a:t>ZELL MILLER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1879051"/>
          </a:xfrm>
        </p:spPr>
        <p:txBody>
          <a:bodyPr>
            <a:normAutofit/>
          </a:bodyPr>
          <a:lstStyle/>
          <a:p>
            <a:pPr lvl="1"/>
            <a:r>
              <a:rPr lang="en-US" sz="2400" b="1"/>
              <a:t>3.7 GPA</a:t>
            </a:r>
          </a:p>
          <a:p>
            <a:pPr lvl="1"/>
            <a:r>
              <a:rPr lang="en-US" sz="2400" b="1"/>
              <a:t>1200 SAT or 25 ACT</a:t>
            </a:r>
          </a:p>
          <a:p>
            <a:pPr lvl="1"/>
            <a:r>
              <a:rPr lang="en-US" sz="2400" b="1"/>
              <a:t>Full Tuition</a:t>
            </a:r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3221" y="4131425"/>
            <a:ext cx="56027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*Only Academic Courses-unweighted</a:t>
            </a:r>
          </a:p>
          <a:p>
            <a:r>
              <a:rPr lang="en-US" sz="2000" b="1"/>
              <a:t>*Used at Georgia Public Schools</a:t>
            </a:r>
          </a:p>
          <a:p>
            <a:r>
              <a:rPr lang="en-US" sz="2000" b="1"/>
              <a:t>*Check your HOPE GPA through </a:t>
            </a:r>
            <a:r>
              <a:rPr lang="en-US" sz="2000" b="1" err="1"/>
              <a:t>GAfutures</a:t>
            </a:r>
            <a:endParaRPr lang="en-US" sz="2000" b="1"/>
          </a:p>
          <a:p>
            <a:endParaRPr lang="en-US" sz="2000" b="1"/>
          </a:p>
          <a:p>
            <a:r>
              <a:rPr lang="en-US" sz="2000" b="1"/>
              <a:t>*</a:t>
            </a:r>
            <a:r>
              <a:rPr lang="en-US" sz="2000" b="1" u="sng"/>
              <a:t>HOPE Grant </a:t>
            </a:r>
            <a:r>
              <a:rPr lang="en-US" sz="2000" b="1"/>
              <a:t>can be used at Technical Schools </a:t>
            </a:r>
          </a:p>
          <a:p>
            <a:r>
              <a:rPr lang="en-US" sz="2000" b="1"/>
              <a:t>	   (no specific GPA requirements)</a:t>
            </a:r>
          </a:p>
          <a:p>
            <a:r>
              <a:rPr lang="en-US" sz="2000" b="1">
                <a:hlinkClick r:id="rId2"/>
              </a:rPr>
              <a:t>www.gafutures.org</a:t>
            </a:r>
            <a:r>
              <a:rPr lang="en-US" sz="2000" b="1"/>
              <a:t> for more Information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3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HOPE Rigor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904198"/>
            <a:ext cx="10554574" cy="3636511"/>
          </a:xfrm>
        </p:spPr>
        <p:txBody>
          <a:bodyPr>
            <a:normAutofit/>
          </a:bodyPr>
          <a:lstStyle/>
          <a:p>
            <a:r>
              <a:rPr lang="en-US" sz="2800" b="1" dirty="0"/>
              <a:t>Required to have 4 “rigorous” courses by graduation to be eligible for HOPE Scholarship</a:t>
            </a:r>
          </a:p>
          <a:p>
            <a:r>
              <a:rPr lang="en-US" sz="2800" b="1" dirty="0"/>
              <a:t>Most Lassiter students graduate with this</a:t>
            </a:r>
          </a:p>
          <a:p>
            <a:r>
              <a:rPr lang="en-US" sz="2800" b="1" dirty="0"/>
              <a:t>Courses considered rigorous—</a:t>
            </a:r>
          </a:p>
          <a:p>
            <a:pPr lvl="1"/>
            <a:r>
              <a:rPr lang="en-US" sz="2400" b="1" dirty="0"/>
              <a:t>Adv Algebra, </a:t>
            </a:r>
            <a:r>
              <a:rPr lang="en-US" sz="2400" b="1" dirty="0" err="1"/>
              <a:t>PreCalc</a:t>
            </a:r>
            <a:r>
              <a:rPr lang="en-US" sz="2400" b="1" dirty="0"/>
              <a:t>, Chemistry, Physics, World Language level 2 and up, any AP or Dual Enrollment course</a:t>
            </a: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91A6606A-EC87-4687-A670-9CC30AF2F2C4}"/>
              </a:ext>
            </a:extLst>
          </p:cNvPr>
          <p:cNvSpPr/>
          <p:nvPr/>
        </p:nvSpPr>
        <p:spPr>
          <a:xfrm>
            <a:off x="7874493" y="5228948"/>
            <a:ext cx="3808521" cy="145225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C7760-46F1-4229-B4CB-F8C8446A8368}"/>
              </a:ext>
            </a:extLst>
          </p:cNvPr>
          <p:cNvSpPr txBox="1"/>
          <p:nvPr/>
        </p:nvSpPr>
        <p:spPr>
          <a:xfrm>
            <a:off x="8362764" y="5628108"/>
            <a:ext cx="283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HOPE GPA- not listed on Lassiter transcript!</a:t>
            </a:r>
          </a:p>
        </p:txBody>
      </p:sp>
    </p:spTree>
    <p:extLst>
      <p:ext uri="{BB962C8B-B14F-4D97-AF65-F5344CB8AC3E}">
        <p14:creationId xmlns:p14="http://schemas.microsoft.com/office/powerpoint/2010/main" val="1406428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8A04-4A02-4B88-8693-AD70AFD2A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Senior Year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F463-AFAC-45EE-9691-FBBE7D8E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87" y="2015912"/>
            <a:ext cx="10570448" cy="4275160"/>
          </a:xfrm>
        </p:spPr>
        <p:txBody>
          <a:bodyPr>
            <a:normAutofit/>
          </a:bodyPr>
          <a:lstStyle/>
          <a:p>
            <a:r>
              <a:rPr lang="en-US" sz="2000" b="1" dirty="0">
                <a:ea typeface="+mn-lt"/>
                <a:cs typeface="+mn-lt"/>
              </a:rPr>
              <a:t>Homecoming Weekend- October 10</a:t>
            </a:r>
            <a:r>
              <a:rPr lang="en-US" sz="2000" b="1" baseline="30000" dirty="0">
                <a:ea typeface="+mn-lt"/>
                <a:cs typeface="+mn-lt"/>
              </a:rPr>
              <a:t>th</a:t>
            </a:r>
            <a:r>
              <a:rPr lang="en-US" sz="2000" b="1" dirty="0">
                <a:ea typeface="+mn-lt"/>
                <a:cs typeface="+mn-lt"/>
              </a:rPr>
              <a:t> and 11th </a:t>
            </a:r>
          </a:p>
          <a:p>
            <a:r>
              <a:rPr lang="en-US" sz="2000" b="1" dirty="0">
                <a:ea typeface="+mn-lt"/>
                <a:cs typeface="+mn-lt"/>
              </a:rPr>
              <a:t>Senior Breakfast- October 16th </a:t>
            </a:r>
          </a:p>
          <a:p>
            <a:r>
              <a:rPr lang="en-US" sz="2000" b="1" dirty="0">
                <a:ea typeface="+mn-lt"/>
                <a:cs typeface="+mn-lt"/>
              </a:rPr>
              <a:t>Senior Tailgate- October 31st</a:t>
            </a:r>
          </a:p>
          <a:p>
            <a:r>
              <a:rPr lang="en-US" sz="2000" b="1" dirty="0">
                <a:ea typeface="+mn-lt"/>
                <a:cs typeface="+mn-lt"/>
              </a:rPr>
              <a:t>Prom @ The Fox – March 28th  </a:t>
            </a:r>
          </a:p>
          <a:p>
            <a:r>
              <a:rPr lang="en-US" sz="2000" b="1" dirty="0">
                <a:ea typeface="+mn-lt"/>
                <a:cs typeface="+mn-lt"/>
              </a:rPr>
              <a:t>Senior Night on the Green- May 2026</a:t>
            </a:r>
          </a:p>
          <a:p>
            <a:r>
              <a:rPr lang="en-US" sz="2000" b="1" dirty="0">
                <a:ea typeface="+mn-lt"/>
                <a:cs typeface="+mn-lt"/>
              </a:rPr>
              <a:t>Night of Inspiration- May 2026</a:t>
            </a:r>
          </a:p>
          <a:p>
            <a:r>
              <a:rPr lang="en-US" sz="2000" b="1" dirty="0">
                <a:ea typeface="+mn-lt"/>
                <a:cs typeface="+mn-lt"/>
              </a:rPr>
              <a:t>Senior Luncheon- May 2026</a:t>
            </a:r>
          </a:p>
          <a:p>
            <a:r>
              <a:rPr lang="en-US" sz="2000" b="1" dirty="0">
                <a:ea typeface="+mn-lt"/>
                <a:cs typeface="+mn-lt"/>
              </a:rPr>
              <a:t>Graduation- May 2026</a:t>
            </a:r>
          </a:p>
          <a:p>
            <a:endParaRPr lang="en-US" dirty="0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9479321-3E4B-49C6-821E-5682556B0788}"/>
              </a:ext>
            </a:extLst>
          </p:cNvPr>
          <p:cNvSpPr/>
          <p:nvPr/>
        </p:nvSpPr>
        <p:spPr>
          <a:xfrm rot="300000">
            <a:off x="7770812" y="3674362"/>
            <a:ext cx="2674937" cy="1174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0F9B0-7FAF-432E-A0E7-B10B94DEEEBF}"/>
              </a:ext>
            </a:extLst>
          </p:cNvPr>
          <p:cNvSpPr txBox="1"/>
          <p:nvPr/>
        </p:nvSpPr>
        <p:spPr>
          <a:xfrm rot="240000">
            <a:off x="8074025" y="400208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Don't forget to pay senior dues!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924133E5-4293-3412-B3FA-E8F29EF1C2C0}"/>
              </a:ext>
            </a:extLst>
          </p:cNvPr>
          <p:cNvSpPr/>
          <p:nvPr/>
        </p:nvSpPr>
        <p:spPr>
          <a:xfrm rot="300000">
            <a:off x="7895780" y="2200595"/>
            <a:ext cx="2674937" cy="1174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B2645-FC20-1751-9093-30B6A12BD951}"/>
              </a:ext>
            </a:extLst>
          </p:cNvPr>
          <p:cNvSpPr txBox="1"/>
          <p:nvPr/>
        </p:nvSpPr>
        <p:spPr>
          <a:xfrm rot="240000">
            <a:off x="8166231" y="246480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Senior Jersey order</a:t>
            </a:r>
          </a:p>
          <a:p>
            <a:r>
              <a:rPr lang="en-US"/>
              <a:t>Due Friday (MPP)</a:t>
            </a:r>
          </a:p>
        </p:txBody>
      </p:sp>
    </p:spTree>
    <p:extLst>
      <p:ext uri="{BB962C8B-B14F-4D97-AF65-F5344CB8AC3E}">
        <p14:creationId xmlns:p14="http://schemas.microsoft.com/office/powerpoint/2010/main" val="2646707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next? Finish strong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Status letters/transcripts </a:t>
            </a:r>
          </a:p>
          <a:p>
            <a:r>
              <a:rPr lang="en-US" sz="2400" b="1"/>
              <a:t>Watch your credits- 23 for graduation</a:t>
            </a:r>
          </a:p>
          <a:p>
            <a:r>
              <a:rPr lang="en-US" sz="2400" b="1"/>
              <a:t>Semester 2 grades- All college acceptances are conditional </a:t>
            </a:r>
          </a:p>
          <a:p>
            <a:r>
              <a:rPr lang="en-US" sz="2400" b="1"/>
              <a:t>Honor cord- 3.5 Weighted GPA at graduation</a:t>
            </a:r>
          </a:p>
          <a:p>
            <a:r>
              <a:rPr lang="en-US" sz="2400" b="1"/>
              <a:t>Service cord- 200 hours before graduation</a:t>
            </a:r>
          </a:p>
        </p:txBody>
      </p:sp>
    </p:spTree>
    <p:extLst>
      <p:ext uri="{BB962C8B-B14F-4D97-AF65-F5344CB8AC3E}">
        <p14:creationId xmlns:p14="http://schemas.microsoft.com/office/powerpoint/2010/main" val="3996072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 for coming!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Power point will be on the Lassiter website- </a:t>
            </a:r>
            <a:r>
              <a:rPr lang="en-US" sz="2400">
                <a:hlinkClick r:id="rId2"/>
              </a:rPr>
              <a:t>https://lassitercounseling.wixsite.com/lhscounseling</a:t>
            </a:r>
            <a:r>
              <a:rPr lang="en-US" sz="2400"/>
              <a:t> </a:t>
            </a:r>
          </a:p>
          <a:p>
            <a:r>
              <a:rPr lang="en-US" sz="2400" b="1"/>
              <a:t>Follow the Counseling Office-</a:t>
            </a:r>
          </a:p>
          <a:p>
            <a:pPr lvl="1"/>
            <a:r>
              <a:rPr lang="en-US" sz="2200" b="1"/>
              <a:t>Instagram- @lassitercounseling</a:t>
            </a:r>
          </a:p>
          <a:p>
            <a:r>
              <a:rPr lang="en-US" sz="2400" b="1"/>
              <a:t>Counselor emails through Naviance and CTLS</a:t>
            </a:r>
          </a:p>
          <a:p>
            <a:r>
              <a:rPr lang="en-US" sz="2400" b="1"/>
              <a:t>Sign up for PTSA email blasts</a:t>
            </a:r>
          </a:p>
        </p:txBody>
      </p:sp>
    </p:spTree>
    <p:extLst>
      <p:ext uri="{BB962C8B-B14F-4D97-AF65-F5344CB8AC3E}">
        <p14:creationId xmlns:p14="http://schemas.microsoft.com/office/powerpoint/2010/main" val="27780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FCF2E-4488-4875-9D68-F29C9F1F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you do now..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754C0-5C8D-4D3E-B90D-90055BCFC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61317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admissions is extremely competitive. We will always challenge students to move outside their comfort zone to make sure they are competitive with their post-graduation plans!</a:t>
            </a:r>
          </a:p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ask all families to begin having post-graduation discussions and that the classes that you take reflect those plans. </a:t>
            </a:r>
          </a:p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goals early and your counselor will work with you to reach those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9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Tonight’s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People to Know</a:t>
            </a:r>
          </a:p>
          <a:p>
            <a:r>
              <a:rPr lang="en-US" sz="3200" b="1" dirty="0"/>
              <a:t>All About the Application</a:t>
            </a:r>
          </a:p>
          <a:p>
            <a:r>
              <a:rPr lang="en-US" sz="3200" b="1" dirty="0"/>
              <a:t>Colleges</a:t>
            </a:r>
          </a:p>
          <a:p>
            <a:r>
              <a:rPr lang="en-US" sz="3200" b="1" dirty="0"/>
              <a:t>Tests</a:t>
            </a:r>
          </a:p>
          <a:p>
            <a:r>
              <a:rPr lang="en-US" sz="3200" b="1" dirty="0"/>
              <a:t>Financial Aid</a:t>
            </a:r>
          </a:p>
          <a:p>
            <a:r>
              <a:rPr lang="en-US" sz="3200" b="1" dirty="0"/>
              <a:t>Fun Stuff</a:t>
            </a:r>
          </a:p>
        </p:txBody>
      </p:sp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9CF5272-0929-218D-1015-E05C7E3BF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228" y="1832398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6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3781" y="2402378"/>
            <a:ext cx="5185873" cy="4239492"/>
          </a:xfrm>
        </p:spPr>
        <p:txBody>
          <a:bodyPr>
            <a:normAutofit fontScale="55000" lnSpcReduction="20000"/>
          </a:bodyPr>
          <a:lstStyle/>
          <a:p>
            <a:r>
              <a:rPr lang="en-US" sz="7400" b="1" dirty="0"/>
              <a:t>Administration</a:t>
            </a:r>
          </a:p>
          <a:p>
            <a:pPr lvl="1"/>
            <a:r>
              <a:rPr lang="en-US" sz="6000" b="1" dirty="0"/>
              <a:t>Dr. Richie</a:t>
            </a:r>
          </a:p>
          <a:p>
            <a:pPr lvl="1"/>
            <a:r>
              <a:rPr lang="en-US" sz="6000" b="1" dirty="0"/>
              <a:t>Mr. Kelly (A-C)</a:t>
            </a:r>
          </a:p>
          <a:p>
            <a:pPr lvl="1"/>
            <a:r>
              <a:rPr lang="en-US" sz="6000" b="1" dirty="0"/>
              <a:t>Mr. Ruggiero (D-Ho)</a:t>
            </a:r>
          </a:p>
          <a:p>
            <a:pPr lvl="1"/>
            <a:r>
              <a:rPr lang="en-US" sz="6000" b="1" dirty="0"/>
              <a:t>Ms. Beemon (Hp-Mi)</a:t>
            </a:r>
          </a:p>
          <a:p>
            <a:pPr lvl="1"/>
            <a:r>
              <a:rPr lang="en-US" sz="6000" b="1" dirty="0"/>
              <a:t>Ms. Koester (</a:t>
            </a:r>
            <a:r>
              <a:rPr lang="en-US" sz="6000" b="1" dirty="0" err="1"/>
              <a:t>Mj</a:t>
            </a:r>
            <a:r>
              <a:rPr lang="en-US" sz="6000" b="1" dirty="0"/>
              <a:t>-Sc)</a:t>
            </a:r>
          </a:p>
          <a:p>
            <a:pPr lvl="1"/>
            <a:r>
              <a:rPr lang="en-US" sz="6000" b="1" dirty="0"/>
              <a:t>Ms. Huffman (Sd-Z)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27407" y="2457046"/>
            <a:ext cx="4425696" cy="4183063"/>
          </a:xfrm>
        </p:spPr>
        <p:txBody>
          <a:bodyPr>
            <a:noAutofit/>
          </a:bodyPr>
          <a:lstStyle/>
          <a:p>
            <a:r>
              <a:rPr lang="en-US" sz="2800" b="1"/>
              <a:t>Counselors</a:t>
            </a:r>
          </a:p>
          <a:p>
            <a:pPr lvl="1"/>
            <a:r>
              <a:rPr lang="en-US" sz="2400" b="1"/>
              <a:t>Lindsey Johnson (A-C)</a:t>
            </a:r>
          </a:p>
          <a:p>
            <a:pPr lvl="1"/>
            <a:r>
              <a:rPr lang="en-US" sz="2400" b="1"/>
              <a:t>Brittany Hughes (D-Ho)</a:t>
            </a:r>
          </a:p>
          <a:p>
            <a:pPr lvl="1"/>
            <a:r>
              <a:rPr lang="en-US" sz="2400" b="1"/>
              <a:t>Michaela Hall (Hp-Mi)</a:t>
            </a:r>
          </a:p>
          <a:p>
            <a:pPr lvl="1"/>
            <a:r>
              <a:rPr lang="en-US" sz="2400" b="1"/>
              <a:t>Meghan Ben (</a:t>
            </a:r>
            <a:r>
              <a:rPr lang="en-US" sz="2400" b="1" err="1"/>
              <a:t>Mj</a:t>
            </a:r>
            <a:r>
              <a:rPr lang="en-US" sz="2400" b="1"/>
              <a:t>-Sc)</a:t>
            </a:r>
          </a:p>
          <a:p>
            <a:pPr lvl="1"/>
            <a:r>
              <a:rPr lang="en-US" sz="2400" b="1"/>
              <a:t>Liz Clark (Sd-Z)</a:t>
            </a:r>
          </a:p>
        </p:txBody>
      </p:sp>
      <p:pic>
        <p:nvPicPr>
          <p:cNvPr id="2052" name="Picture 4" descr="Lassiter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97" y="222129"/>
            <a:ext cx="4845388" cy="13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9E623B26-D225-D7BF-9BF1-E9DC3CD9C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40" y="315686"/>
            <a:ext cx="2884714" cy="28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31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D79039-178C-40DE-BDCE-9DD39214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96" y="1800225"/>
            <a:ext cx="4057769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Class of 2025</a:t>
            </a:r>
            <a:br>
              <a:rPr lang="en-US" sz="4400" dirty="0"/>
            </a:br>
            <a:r>
              <a:rPr lang="en-US" sz="4400" dirty="0"/>
              <a:t> </a:t>
            </a:r>
            <a:br>
              <a:rPr lang="en-US" sz="4400" dirty="0"/>
            </a:br>
            <a:r>
              <a:rPr lang="en-US" sz="4400" dirty="0"/>
              <a:t>Where did they go?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AB46C19-72B4-1B3D-496A-0E821F430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413986"/>
              </p:ext>
            </p:extLst>
          </p:nvPr>
        </p:nvGraphicFramePr>
        <p:xfrm>
          <a:off x="5185502" y="1122217"/>
          <a:ext cx="6493880" cy="4613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256">
                  <a:extLst>
                    <a:ext uri="{9D8B030D-6E8A-4147-A177-3AD203B41FA5}">
                      <a16:colId xmlns:a16="http://schemas.microsoft.com/office/drawing/2014/main" val="3557553925"/>
                    </a:ext>
                  </a:extLst>
                </a:gridCol>
                <a:gridCol w="1217156">
                  <a:extLst>
                    <a:ext uri="{9D8B030D-6E8A-4147-A177-3AD203B41FA5}">
                      <a16:colId xmlns:a16="http://schemas.microsoft.com/office/drawing/2014/main" val="1551522187"/>
                    </a:ext>
                  </a:extLst>
                </a:gridCol>
                <a:gridCol w="1217156">
                  <a:extLst>
                    <a:ext uri="{9D8B030D-6E8A-4147-A177-3AD203B41FA5}">
                      <a16:colId xmlns:a16="http://schemas.microsoft.com/office/drawing/2014/main" val="2377710308"/>
                    </a:ext>
                  </a:extLst>
                </a:gridCol>
                <a:gridCol w="1217156">
                  <a:extLst>
                    <a:ext uri="{9D8B030D-6E8A-4147-A177-3AD203B41FA5}">
                      <a16:colId xmlns:a16="http://schemas.microsoft.com/office/drawing/2014/main" val="546828248"/>
                    </a:ext>
                  </a:extLst>
                </a:gridCol>
                <a:gridCol w="1217156">
                  <a:extLst>
                    <a:ext uri="{9D8B030D-6E8A-4147-A177-3AD203B41FA5}">
                      <a16:colId xmlns:a16="http://schemas.microsoft.com/office/drawing/2014/main" val="2838447177"/>
                    </a:ext>
                  </a:extLst>
                </a:gridCol>
              </a:tblGrid>
              <a:tr h="936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2022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2023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2024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2025</a:t>
                      </a:r>
                      <a:endParaRPr lang="en-US" sz="2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extLst>
                  <a:ext uri="{0D108BD9-81ED-4DB2-BD59-A6C34878D82A}">
                    <a16:rowId xmlns:a16="http://schemas.microsoft.com/office/drawing/2014/main" val="80996695"/>
                  </a:ext>
                </a:extLst>
              </a:tr>
              <a:tr h="488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In State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324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312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298</a:t>
                      </a: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304</a:t>
                      </a:r>
                    </a:p>
                  </a:txBody>
                  <a:tcPr marL="104605" marR="104605" marT="0" marB="0"/>
                </a:tc>
                <a:extLst>
                  <a:ext uri="{0D108BD9-81ED-4DB2-BD59-A6C34878D82A}">
                    <a16:rowId xmlns:a16="http://schemas.microsoft.com/office/drawing/2014/main" val="996447524"/>
                  </a:ext>
                </a:extLst>
              </a:tr>
              <a:tr h="904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Chatt Tech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30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23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31</a:t>
                      </a: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24</a:t>
                      </a:r>
                    </a:p>
                  </a:txBody>
                  <a:tcPr marL="104605" marR="104605" marT="0" marB="0"/>
                </a:tc>
                <a:extLst>
                  <a:ext uri="{0D108BD9-81ED-4DB2-BD59-A6C34878D82A}">
                    <a16:rowId xmlns:a16="http://schemas.microsoft.com/office/drawing/2014/main" val="3244095487"/>
                  </a:ext>
                </a:extLst>
              </a:tr>
              <a:tr h="488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KSU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110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97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94</a:t>
                      </a: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96</a:t>
                      </a:r>
                    </a:p>
                  </a:txBody>
                  <a:tcPr marL="104605" marR="104605" marT="0" marB="0"/>
                </a:tc>
                <a:extLst>
                  <a:ext uri="{0D108BD9-81ED-4DB2-BD59-A6C34878D82A}">
                    <a16:rowId xmlns:a16="http://schemas.microsoft.com/office/drawing/2014/main" val="128429694"/>
                  </a:ext>
                </a:extLst>
              </a:tr>
              <a:tr h="819569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effectLst/>
                        </a:rPr>
                        <a:t>GA College</a:t>
                      </a: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effectLst/>
                        </a:rPr>
                        <a:t>20</a:t>
                      </a: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effectLst/>
                        </a:rPr>
                        <a:t>18</a:t>
                      </a: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effectLst/>
                        </a:rPr>
                        <a:t>30</a:t>
                      </a: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effectLst/>
                        </a:rPr>
                        <a:t>18</a:t>
                      </a:r>
                    </a:p>
                  </a:txBody>
                  <a:tcPr marL="104605" marR="104605" marT="0" marB="0"/>
                </a:tc>
                <a:extLst>
                  <a:ext uri="{0D108BD9-81ED-4DB2-BD59-A6C34878D82A}">
                    <a16:rowId xmlns:a16="http://schemas.microsoft.com/office/drawing/2014/main" val="2752431764"/>
                  </a:ext>
                </a:extLst>
              </a:tr>
              <a:tr h="488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UGA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60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66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46</a:t>
                      </a: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52</a:t>
                      </a:r>
                    </a:p>
                  </a:txBody>
                  <a:tcPr marL="104605" marR="104605" marT="0" marB="0"/>
                </a:tc>
                <a:extLst>
                  <a:ext uri="{0D108BD9-81ED-4DB2-BD59-A6C34878D82A}">
                    <a16:rowId xmlns:a16="http://schemas.microsoft.com/office/drawing/2014/main" val="1604108211"/>
                  </a:ext>
                </a:extLst>
              </a:tr>
              <a:tr h="488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GT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22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18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15</a:t>
                      </a: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24</a:t>
                      </a:r>
                    </a:p>
                  </a:txBody>
                  <a:tcPr marL="104605" marR="104605" marT="0" marB="0"/>
                </a:tc>
                <a:extLst>
                  <a:ext uri="{0D108BD9-81ED-4DB2-BD59-A6C34878D82A}">
                    <a16:rowId xmlns:a16="http://schemas.microsoft.com/office/drawing/2014/main" val="3125312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126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C3F71-5713-43A5-8C2E-B4F70C54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Communication is key!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13E26-BEAE-4D7D-BA0B-6ACBD3EDA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3632200"/>
          </a:xfrm>
        </p:spPr>
        <p:txBody>
          <a:bodyPr>
            <a:normAutofit fontScale="92500"/>
          </a:bodyPr>
          <a:lstStyle/>
          <a:p>
            <a:r>
              <a:rPr lang="en-US" sz="3200" b="1" u="sng" dirty="0"/>
              <a:t>How do you know what is going on?</a:t>
            </a:r>
          </a:p>
          <a:p>
            <a:pPr lvl="1"/>
            <a:r>
              <a:rPr lang="en-US" sz="2800" b="1" dirty="0"/>
              <a:t>Lassiter Counseling Website - </a:t>
            </a:r>
            <a:r>
              <a:rPr lang="en-US" sz="2800" b="1" dirty="0">
                <a:hlinkClick r:id="rId2"/>
              </a:rPr>
              <a:t>https://lassitercounseling.wixsite.com/lhscounseling</a:t>
            </a:r>
            <a:r>
              <a:rPr lang="en-US" sz="2800" b="1" dirty="0"/>
              <a:t> </a:t>
            </a:r>
          </a:p>
          <a:p>
            <a:pPr lvl="1"/>
            <a:r>
              <a:rPr lang="en-US" sz="2800" b="1" dirty="0"/>
              <a:t>Counselor emails through Naviance</a:t>
            </a:r>
          </a:p>
          <a:p>
            <a:pPr lvl="1"/>
            <a:r>
              <a:rPr lang="en-US" sz="2800" b="1" dirty="0"/>
              <a:t>Counseling Instagram</a:t>
            </a:r>
          </a:p>
          <a:p>
            <a:pPr lvl="2"/>
            <a:r>
              <a:rPr lang="en-US" sz="2400" b="1" dirty="0"/>
              <a:t>@lassitercounseling</a:t>
            </a:r>
          </a:p>
          <a:p>
            <a:endParaRPr lang="en-US" dirty="0"/>
          </a:p>
        </p:txBody>
      </p:sp>
      <p:pic>
        <p:nvPicPr>
          <p:cNvPr id="5" name="Picture 4" descr="A logo of a camera&#10;&#10;Description automatically generated">
            <a:extLst>
              <a:ext uri="{FF2B5EF4-FFF2-40B4-BE49-F238E27FC236}">
                <a16:creationId xmlns:a16="http://schemas.microsoft.com/office/drawing/2014/main" id="{A22E73D9-F634-327E-753D-AD2C5FE52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58499" y="5275034"/>
            <a:ext cx="1137500" cy="113750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E95151-5C82-F127-F288-D30EC3918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8793" y="2391644"/>
            <a:ext cx="3111660" cy="31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9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APPLY TO COLLEGE?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HOW TO NARROW DOWN THE LIST </a:t>
            </a:r>
          </a:p>
        </p:txBody>
      </p:sp>
    </p:spTree>
    <p:extLst>
      <p:ext uri="{BB962C8B-B14F-4D97-AF65-F5344CB8AC3E}">
        <p14:creationId xmlns:p14="http://schemas.microsoft.com/office/powerpoint/2010/main" val="41886776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000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1599D7E59BC949902DCA9B1A69A567" ma:contentTypeVersion="19" ma:contentTypeDescription="Create a new document." ma:contentTypeScope="" ma:versionID="4aae78028a5199e96b64358d916b02c8">
  <xsd:schema xmlns:xsd="http://www.w3.org/2001/XMLSchema" xmlns:xs="http://www.w3.org/2001/XMLSchema" xmlns:p="http://schemas.microsoft.com/office/2006/metadata/properties" xmlns:ns2="0b785920-9f70-4232-9ea8-a80b59ef1013" xmlns:ns3="3fabe6d8-3cee-4882-8ce9-342a8a500709" targetNamespace="http://schemas.microsoft.com/office/2006/metadata/properties" ma:root="true" ma:fieldsID="f10e966185231e08f629e01df42e3e19" ns2:_="" ns3:_="">
    <xsd:import namespace="0b785920-9f70-4232-9ea8-a80b59ef1013"/>
    <xsd:import namespace="3fabe6d8-3cee-4882-8ce9-342a8a500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5920-9f70-4232-9ea8-a80b59ef1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358ff1-2e0e-433d-bfb0-121866fdb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be6d8-3cee-4882-8ce9-342a8a5007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98b18d-66c6-4738-af64-4173d55a8145}" ma:internalName="TaxCatchAll" ma:showField="CatchAllData" ma:web="3fabe6d8-3cee-4882-8ce9-342a8a500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abe6d8-3cee-4882-8ce9-342a8a500709" xsi:nil="true"/>
    <lcf76f155ced4ddcb4097134ff3c332f xmlns="0b785920-9f70-4232-9ea8-a80b59ef101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564EEB-3FBA-4997-B804-FA261EEE3731}">
  <ds:schemaRefs>
    <ds:schemaRef ds:uri="0b785920-9f70-4232-9ea8-a80b59ef1013"/>
    <ds:schemaRef ds:uri="3fabe6d8-3cee-4882-8ce9-342a8a5007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CD35F46-0AD7-4835-99D8-744055B14D61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0b785920-9f70-4232-9ea8-a80b59ef1013"/>
    <ds:schemaRef ds:uri="http://purl.org/dc/terms/"/>
    <ds:schemaRef ds:uri="http://schemas.microsoft.com/office/infopath/2007/PartnerControls"/>
    <ds:schemaRef ds:uri="3fabe6d8-3cee-4882-8ce9-342a8a500709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F0ED9FB-46EA-4298-92C4-6B68EF0164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1811</Words>
  <Application>Microsoft Office PowerPoint</Application>
  <PresentationFormat>Widescreen</PresentationFormat>
  <Paragraphs>343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Courier New</vt:lpstr>
      <vt:lpstr>Wingdings</vt:lpstr>
      <vt:lpstr>Wingdings 2</vt:lpstr>
      <vt:lpstr>Quotable</vt:lpstr>
      <vt:lpstr>Senior Parent Night Class of 2026</vt:lpstr>
      <vt:lpstr>Welcome from Dr. Richie</vt:lpstr>
      <vt:lpstr>PowerPoint Presentation</vt:lpstr>
      <vt:lpstr>What can you do now.. </vt:lpstr>
      <vt:lpstr>Tonight’s Plan </vt:lpstr>
      <vt:lpstr>PowerPoint Presentation</vt:lpstr>
      <vt:lpstr>Class of 2025   Where did they go?</vt:lpstr>
      <vt:lpstr>Communication is key!</vt:lpstr>
      <vt:lpstr>WHERE TO APPLY TO COLLEGE?</vt:lpstr>
      <vt:lpstr>Reach, Range and Safety</vt:lpstr>
      <vt:lpstr>How to Choose a College Points to Consider</vt:lpstr>
      <vt:lpstr> </vt:lpstr>
      <vt:lpstr>PROBE</vt:lpstr>
      <vt:lpstr>Peach State Tour</vt:lpstr>
      <vt:lpstr>College Visits</vt:lpstr>
      <vt:lpstr>MOST IMPORTANT- The Right Fit for your student! </vt:lpstr>
      <vt:lpstr>Application Types</vt:lpstr>
      <vt:lpstr>College Admission Tests</vt:lpstr>
      <vt:lpstr>Application Process</vt:lpstr>
      <vt:lpstr>Application </vt:lpstr>
      <vt:lpstr>Application </vt:lpstr>
      <vt:lpstr>PowerPoint Presentation</vt:lpstr>
      <vt:lpstr>Deadlines</vt:lpstr>
      <vt:lpstr>PowerPoint Presentation</vt:lpstr>
      <vt:lpstr>Student Responsibility </vt:lpstr>
      <vt:lpstr>Naviance</vt:lpstr>
      <vt:lpstr> Counselor College Chats  (for STUDENTS) </vt:lpstr>
      <vt:lpstr>HOW DO COLLEGES CHOOSE WHO WILL BE ACCEPTED?</vt:lpstr>
      <vt:lpstr>VARIABLES</vt:lpstr>
      <vt:lpstr>Freshman Profiles</vt:lpstr>
      <vt:lpstr>How to pay for college?</vt:lpstr>
      <vt:lpstr>Financial Aid</vt:lpstr>
      <vt:lpstr>Scholarships</vt:lpstr>
      <vt:lpstr>HOPE vs Zell Miller</vt:lpstr>
      <vt:lpstr>HOPE Rigor</vt:lpstr>
      <vt:lpstr>Senior Year Events</vt:lpstr>
      <vt:lpstr>What’s next? Finish strong</vt:lpstr>
      <vt:lpstr>Thanks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Parent Night Class of 2021</dc:title>
  <dc:creator>Elizabeth Clark</dc:creator>
  <cp:lastModifiedBy>Brittany Hughes</cp:lastModifiedBy>
  <cp:revision>3</cp:revision>
  <dcterms:created xsi:type="dcterms:W3CDTF">2020-08-19T19:54:36Z</dcterms:created>
  <dcterms:modified xsi:type="dcterms:W3CDTF">2025-08-14T13:58:00Z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0x010100701599D7E59BC949902DCA9B1A69A567</vt:lpwstr>
  </property>
  <property fmtid="{D5CDD505-2E9C-101B-9397-08002B2CF9AE}" pid="3" name="MediaServiceImageTags">
    <vt:lpwstr/>
  </property>
</Properties>
</file>