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4"/>
  </p:sldMasterIdLst>
  <p:sldIdLst>
    <p:sldId id="273" r:id="rId5"/>
    <p:sldId id="305" r:id="rId6"/>
    <p:sldId id="306" r:id="rId7"/>
    <p:sldId id="308" r:id="rId8"/>
    <p:sldId id="311" r:id="rId9"/>
    <p:sldId id="312" r:id="rId10"/>
    <p:sldId id="307" r:id="rId11"/>
    <p:sldId id="276" r:id="rId12"/>
    <p:sldId id="274" r:id="rId13"/>
    <p:sldId id="277" r:id="rId14"/>
    <p:sldId id="279" r:id="rId15"/>
    <p:sldId id="280" r:id="rId16"/>
    <p:sldId id="281" r:id="rId17"/>
    <p:sldId id="282" r:id="rId18"/>
    <p:sldId id="283" r:id="rId19"/>
    <p:sldId id="285" r:id="rId20"/>
    <p:sldId id="284" r:id="rId21"/>
    <p:sldId id="286" r:id="rId22"/>
    <p:sldId id="287" r:id="rId23"/>
    <p:sldId id="288" r:id="rId24"/>
    <p:sldId id="291" r:id="rId25"/>
    <p:sldId id="258" r:id="rId26"/>
    <p:sldId id="257" r:id="rId27"/>
    <p:sldId id="259" r:id="rId28"/>
    <p:sldId id="260" r:id="rId29"/>
    <p:sldId id="261" r:id="rId30"/>
    <p:sldId id="265" r:id="rId31"/>
    <p:sldId id="264" r:id="rId32"/>
    <p:sldId id="272" r:id="rId33"/>
    <p:sldId id="266" r:id="rId34"/>
    <p:sldId id="297" r:id="rId35"/>
    <p:sldId id="295" r:id="rId36"/>
    <p:sldId id="313" r:id="rId37"/>
    <p:sldId id="294" r:id="rId38"/>
    <p:sldId id="289" r:id="rId39"/>
    <p:sldId id="267" r:id="rId40"/>
    <p:sldId id="268" r:id="rId41"/>
    <p:sldId id="262" r:id="rId42"/>
    <p:sldId id="271" r:id="rId43"/>
    <p:sldId id="300" r:id="rId44"/>
    <p:sldId id="29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1D621-D242-DB10-36D7-57A2A6E22EBD}" v="29" dt="2025-08-11T12:06:27.615"/>
    <p1510:client id="{BD5468AB-A4EF-1B45-236B-2E54CA064E44}" v="82" dt="2025-08-11T19:29:03.007"/>
    <p1510:client id="{EEE3A3B2-1690-5B74-AA04-7EBCF4EADD1B}" v="21" dt="2025-08-11T15:05:47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0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2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name.lastname@cobbk12.or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assitercounseling.wixsite.com/lhscounsel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sign on the front&#10;&#10;AI-generated content may be incorrect.">
            <a:extLst>
              <a:ext uri="{FF2B5EF4-FFF2-40B4-BE49-F238E27FC236}">
                <a16:creationId xmlns:a16="http://schemas.microsoft.com/office/drawing/2014/main" id="{F0EC7F22-E0D1-2647-2887-C766170BBC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/>
              <a:t>Lassiter High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rmAutofit/>
          </a:bodyPr>
          <a:lstStyle/>
          <a:p>
            <a:r>
              <a:rPr lang="en-US" b="1"/>
              <a:t>Class of 2029 Parent Night</a:t>
            </a:r>
          </a:p>
        </p:txBody>
      </p:sp>
    </p:spTree>
    <p:extLst>
      <p:ext uri="{BB962C8B-B14F-4D97-AF65-F5344CB8AC3E}">
        <p14:creationId xmlns:p14="http://schemas.microsoft.com/office/powerpoint/2010/main" val="296177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Scale and Credits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A- 90-100</a:t>
            </a:r>
          </a:p>
          <a:p>
            <a:r>
              <a:rPr lang="en-US" sz="2400" b="1"/>
              <a:t>B- 80-89</a:t>
            </a:r>
          </a:p>
          <a:p>
            <a:r>
              <a:rPr lang="en-US" sz="2400" b="1"/>
              <a:t>C- 74-79</a:t>
            </a:r>
          </a:p>
          <a:p>
            <a:r>
              <a:rPr lang="en-US" sz="2400" b="1"/>
              <a:t>D- 70-73</a:t>
            </a:r>
          </a:p>
          <a:p>
            <a:r>
              <a:rPr lang="en-US" sz="2400" b="1"/>
              <a:t>F- 69 and below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/>
              <a:t>Each class passed earns ½ credit.</a:t>
            </a:r>
          </a:p>
          <a:p>
            <a:r>
              <a:rPr lang="en-US" sz="2400" b="1"/>
              <a:t>All of these are FINAL grades posted on your transcripts. 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207" y="447188"/>
            <a:ext cx="2444668" cy="20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10</a:t>
            </a:r>
            <a:r>
              <a:rPr lang="en-US" sz="2800" b="1" baseline="30000"/>
              <a:t>th</a:t>
            </a:r>
            <a:r>
              <a:rPr lang="en-US" sz="2800" b="1"/>
              <a:t> grade</a:t>
            </a:r>
          </a:p>
          <a:p>
            <a:pPr lvl="1"/>
            <a:r>
              <a:rPr lang="en-US" sz="2000" b="1"/>
              <a:t>5 total credits- 1 credit English, 1 credit Math and 1 credit Science </a:t>
            </a:r>
          </a:p>
          <a:p>
            <a:r>
              <a:rPr lang="en-US" sz="2800" b="1"/>
              <a:t>11</a:t>
            </a:r>
            <a:r>
              <a:rPr lang="en-US" sz="2800" b="1" baseline="30000"/>
              <a:t>th</a:t>
            </a:r>
            <a:r>
              <a:rPr lang="en-US" sz="2800" b="1"/>
              <a:t> grade</a:t>
            </a:r>
          </a:p>
          <a:p>
            <a:pPr lvl="1"/>
            <a:r>
              <a:rPr lang="en-US" sz="2000" b="1"/>
              <a:t>10 total credits- 2 credits English, 2 credits Math and 2 credits Science </a:t>
            </a:r>
          </a:p>
          <a:p>
            <a:r>
              <a:rPr lang="en-US" sz="2800" b="1"/>
              <a:t>12</a:t>
            </a:r>
            <a:r>
              <a:rPr lang="en-US" sz="2800" b="1" baseline="30000"/>
              <a:t>th</a:t>
            </a:r>
            <a:r>
              <a:rPr lang="en-US" sz="2800" b="1"/>
              <a:t> grade</a:t>
            </a:r>
          </a:p>
          <a:p>
            <a:pPr lvl="1"/>
            <a:r>
              <a:rPr lang="en-US" sz="2000" b="1"/>
              <a:t>16 total credits</a:t>
            </a:r>
          </a:p>
          <a:p>
            <a:r>
              <a:rPr lang="en-US" sz="2800" b="1"/>
              <a:t>23 credits to graduate</a:t>
            </a:r>
          </a:p>
        </p:txBody>
      </p:sp>
    </p:spTree>
    <p:extLst>
      <p:ext uri="{BB962C8B-B14F-4D97-AF65-F5344CB8AC3E}">
        <p14:creationId xmlns:p14="http://schemas.microsoft.com/office/powerpoint/2010/main" val="30405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Georgia Athletic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/>
              <a:t>					</a:t>
            </a:r>
            <a:r>
              <a:rPr lang="en-US" altLang="en-US" sz="2400" b="1"/>
              <a:t>	</a:t>
            </a:r>
            <a:r>
              <a:rPr lang="en-US" altLang="en-US" sz="2400" b="1" u="sng"/>
              <a:t>Grade</a:t>
            </a:r>
            <a:r>
              <a:rPr lang="en-US" altLang="en-US" sz="2400" b="1"/>
              <a:t>			</a:t>
            </a:r>
            <a:r>
              <a:rPr lang="en-US" altLang="en-US" sz="2400" b="1" u="sng"/>
              <a:t>Total Credits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b="1"/>
              <a:t>						9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			 		2.5 for Spring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b="1"/>
              <a:t>						10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				 5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b="1"/>
              <a:t>						11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				11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400" b="1"/>
              <a:t>						12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				17</a:t>
            </a:r>
          </a:p>
          <a:p>
            <a:endParaRPr lang="en-US"/>
          </a:p>
        </p:txBody>
      </p:sp>
      <p:pic>
        <p:nvPicPr>
          <p:cNvPr id="3074" name="Picture 2" descr="https://tb2cdn.schoolwebmasters.com/accnt_6230/site_153583/Graphics/graphic_athleticsfight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64" y="2380528"/>
            <a:ext cx="28003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ssiter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45" y="139436"/>
            <a:ext cx="2994569" cy="16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0" y="2883254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Requirements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47041"/>
              </p:ext>
            </p:extLst>
          </p:nvPr>
        </p:nvGraphicFramePr>
        <p:xfrm>
          <a:off x="810000" y="2437104"/>
          <a:ext cx="10553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774152051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2208300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Subject Area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Credits Required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0534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Language</a:t>
                      </a:r>
                      <a:r>
                        <a:rPr lang="en-US" b="1" baseline="0"/>
                        <a:t> Arts</a:t>
                      </a:r>
                      <a:endParaRPr lang="en-US" b="1"/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151789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Math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18311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Science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19787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Social Studies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333375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Career Tech/World</a:t>
                      </a:r>
                      <a:r>
                        <a:rPr lang="en-US" b="1" baseline="0"/>
                        <a:t> Lang/Fine Arts</a:t>
                      </a:r>
                      <a:endParaRPr lang="en-US" b="1"/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358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Health and Personal Fitness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365557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Electives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53499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</a:t>
                      </a:r>
                    </a:p>
                  </a:txBody>
                  <a:tcPr marL="100511" marR="1005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23 (minimum)</a:t>
                      </a:r>
                    </a:p>
                  </a:txBody>
                  <a:tcPr marL="100511" marR="100511"/>
                </a:tc>
                <a:extLst>
                  <a:ext uri="{0D108BD9-81ED-4DB2-BD59-A6C34878D82A}">
                    <a16:rowId xmlns:a16="http://schemas.microsoft.com/office/drawing/2014/main" val="262108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56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Arts- 4 credits required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74" y="2455612"/>
            <a:ext cx="10554574" cy="3636511"/>
          </a:xfrm>
        </p:spPr>
        <p:txBody>
          <a:bodyPr>
            <a:normAutofit fontScale="92500"/>
          </a:bodyPr>
          <a:lstStyle/>
          <a:p>
            <a:r>
              <a:rPr lang="en-US" altLang="en-US" sz="2400" b="1"/>
              <a:t>9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Lit and Comp 1, H Lit and Comp 1</a:t>
            </a:r>
          </a:p>
          <a:p>
            <a:endParaRPr lang="en-US" altLang="en-US" sz="2400" b="1"/>
          </a:p>
          <a:p>
            <a:r>
              <a:rPr lang="en-US" altLang="en-US" sz="2400" b="1"/>
              <a:t>10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</a:t>
            </a:r>
            <a:r>
              <a:rPr lang="en-US" sz="2400" b="1"/>
              <a:t>Lit and Comp 2, H Lit and Comp 2</a:t>
            </a:r>
          </a:p>
          <a:p>
            <a:endParaRPr lang="en-US" altLang="en-US" sz="2400" b="1"/>
          </a:p>
          <a:p>
            <a:r>
              <a:rPr lang="en-US" altLang="en-US" sz="2400" b="1"/>
              <a:t>11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 </a:t>
            </a:r>
            <a:r>
              <a:rPr lang="en-US" sz="2400" b="1"/>
              <a:t>Lit and Comp 3, H Lit and Comp 3</a:t>
            </a:r>
            <a:r>
              <a:rPr lang="en-US" altLang="en-US" sz="2400" b="1"/>
              <a:t>, AP Lang</a:t>
            </a:r>
          </a:p>
          <a:p>
            <a:endParaRPr lang="en-US" altLang="en-US" sz="2400" b="1"/>
          </a:p>
          <a:p>
            <a:r>
              <a:rPr lang="en-US" altLang="en-US" sz="2400" b="1"/>
              <a:t>12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</a:t>
            </a:r>
            <a:r>
              <a:rPr lang="en-US" sz="2400" b="1"/>
              <a:t>Lit and Comp 4, H Lit and Comp 4</a:t>
            </a:r>
            <a:r>
              <a:rPr lang="en-US" altLang="en-US" sz="2400" b="1"/>
              <a:t>, H Dramatic Writing, AP Lit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Math- 4 credits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5291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/>
              <a:t>9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Algebra, H Algebra, Geometry, H Geometry</a:t>
            </a:r>
          </a:p>
          <a:p>
            <a:endParaRPr lang="en-US" altLang="en-US" sz="2400" b="1"/>
          </a:p>
          <a:p>
            <a:r>
              <a:rPr lang="en-US" altLang="en-US" sz="2400" b="1"/>
              <a:t>10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Geometry,  H Geometry, Adv </a:t>
            </a:r>
            <a:r>
              <a:rPr lang="en-US" altLang="en-US" sz="2400" b="1" err="1"/>
              <a:t>Alg</a:t>
            </a:r>
            <a:r>
              <a:rPr lang="en-US" altLang="en-US" sz="2400" b="1"/>
              <a:t>, H Adv </a:t>
            </a:r>
            <a:r>
              <a:rPr lang="en-US" altLang="en-US" sz="2400" b="1" err="1"/>
              <a:t>Alg</a:t>
            </a:r>
            <a:r>
              <a:rPr lang="en-US" altLang="en-US" sz="2400" b="1"/>
              <a:t> </a:t>
            </a:r>
          </a:p>
          <a:p>
            <a:endParaRPr lang="en-US" altLang="en-US" sz="2400" b="1"/>
          </a:p>
          <a:p>
            <a:r>
              <a:rPr lang="en-US" altLang="en-US" sz="2400" b="1"/>
              <a:t>11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 Adv </a:t>
            </a:r>
            <a:r>
              <a:rPr lang="en-US" altLang="en-US" sz="2400" b="1" err="1"/>
              <a:t>Alg</a:t>
            </a:r>
            <a:r>
              <a:rPr lang="en-US" altLang="en-US" sz="2400" b="1"/>
              <a:t>, H Adv </a:t>
            </a:r>
            <a:r>
              <a:rPr lang="en-US" altLang="en-US" sz="2400" b="1" err="1"/>
              <a:t>Alg</a:t>
            </a:r>
            <a:r>
              <a:rPr lang="en-US" altLang="en-US" sz="2400" b="1"/>
              <a:t>, Pre-Calculus, AP Pre-Calculus, AP Calculus</a:t>
            </a:r>
          </a:p>
          <a:p>
            <a:endParaRPr lang="en-US" altLang="en-US" sz="2400" b="1"/>
          </a:p>
          <a:p>
            <a:r>
              <a:rPr lang="en-US" altLang="en-US" sz="2400" b="1"/>
              <a:t>12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grade: Pre-Calculus, AP Pre-Calculus, AP Calc or AP Stat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Studies- 3 credits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346978"/>
            <a:ext cx="10554574" cy="363651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200" b="1"/>
              <a:t>10</a:t>
            </a:r>
            <a:r>
              <a:rPr lang="en-US" altLang="en-US" sz="2200" b="1" baseline="30000"/>
              <a:t>th</a:t>
            </a:r>
            <a:r>
              <a:rPr lang="en-US" altLang="en-US" sz="2200" b="1"/>
              <a:t> grade:  World History, H World History or AP World History</a:t>
            </a:r>
          </a:p>
          <a:p>
            <a:pPr marL="0" indent="0">
              <a:buNone/>
              <a:defRPr/>
            </a:pPr>
            <a:endParaRPr lang="en-US" altLang="en-US" sz="2200" b="1"/>
          </a:p>
          <a:p>
            <a:pPr>
              <a:defRPr/>
            </a:pPr>
            <a:r>
              <a:rPr lang="en-US" altLang="en-US" sz="2200" b="1"/>
              <a:t>11</a:t>
            </a:r>
            <a:r>
              <a:rPr lang="en-US" altLang="en-US" sz="2200" b="1" baseline="30000"/>
              <a:t>th</a:t>
            </a:r>
            <a:r>
              <a:rPr lang="en-US" altLang="en-US" sz="2200" b="1"/>
              <a:t> grade:  US History, H US History or AP US History</a:t>
            </a:r>
          </a:p>
          <a:p>
            <a:pPr>
              <a:defRPr/>
            </a:pPr>
            <a:endParaRPr lang="en-US" altLang="en-US" sz="2200" b="1"/>
          </a:p>
          <a:p>
            <a:pPr>
              <a:defRPr/>
            </a:pPr>
            <a:r>
              <a:rPr lang="en-US" altLang="en-US" sz="2200" b="1"/>
              <a:t>12</a:t>
            </a:r>
            <a:r>
              <a:rPr lang="en-US" altLang="en-US" sz="2200" b="1" baseline="30000"/>
              <a:t>th</a:t>
            </a:r>
            <a:r>
              <a:rPr lang="en-US" altLang="en-US" sz="2200" b="1"/>
              <a:t> grade:  .5 credit of American Gov of AP Gov</a:t>
            </a:r>
          </a:p>
          <a:p>
            <a:pPr>
              <a:buNone/>
              <a:defRPr/>
            </a:pPr>
            <a:r>
              <a:rPr lang="en-US" altLang="en-US" sz="2200" b="1"/>
              <a:t>			  		.5 credit of Economics Or AP Econ</a:t>
            </a:r>
          </a:p>
          <a:p>
            <a:pPr>
              <a:buNone/>
              <a:defRPr/>
            </a:pPr>
            <a:endParaRPr lang="en-US" altLang="en-US" sz="2200" b="1"/>
          </a:p>
          <a:p>
            <a:pPr>
              <a:buNone/>
              <a:defRPr/>
            </a:pPr>
            <a:r>
              <a:rPr lang="en-US" altLang="en-US" sz="2200" b="1"/>
              <a:t>** 9</a:t>
            </a:r>
            <a:r>
              <a:rPr lang="en-US" altLang="en-US" sz="2200" b="1" baseline="30000"/>
              <a:t>th</a:t>
            </a:r>
            <a:r>
              <a:rPr lang="en-US" altLang="en-US" sz="2200" b="1"/>
              <a:t> grade Social Studies (Humanities and H Humanities are the foundation for success)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Science- 4 credits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380229"/>
            <a:ext cx="10554574" cy="363651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300" b="1"/>
              <a:t>9</a:t>
            </a:r>
            <a:r>
              <a:rPr lang="en-US" altLang="en-US" sz="2300" b="1" baseline="30000"/>
              <a:t>th</a:t>
            </a:r>
            <a:r>
              <a:rPr lang="en-US" altLang="en-US" sz="2300" b="1"/>
              <a:t> grade:  Biology, H Bio, H Chemistry</a:t>
            </a:r>
          </a:p>
          <a:p>
            <a:pPr marL="0" indent="0">
              <a:buNone/>
              <a:defRPr/>
            </a:pPr>
            <a:r>
              <a:rPr lang="en-US" altLang="en-US" sz="2300" b="1"/>
              <a:t>  </a:t>
            </a:r>
          </a:p>
          <a:p>
            <a:pPr>
              <a:defRPr/>
            </a:pPr>
            <a:r>
              <a:rPr lang="en-US" altLang="en-US" sz="2300" b="1"/>
              <a:t>10</a:t>
            </a:r>
            <a:r>
              <a:rPr lang="en-US" altLang="en-US" sz="2300" b="1" baseline="30000"/>
              <a:t>th</a:t>
            </a:r>
            <a:r>
              <a:rPr lang="en-US" altLang="en-US" sz="2300" b="1"/>
              <a:t> grade: Earth Systems, Chemistry, H Chem or AP Biology</a:t>
            </a:r>
          </a:p>
          <a:p>
            <a:pPr>
              <a:defRPr/>
            </a:pPr>
            <a:endParaRPr lang="en-US" altLang="en-US" sz="2300" b="1"/>
          </a:p>
          <a:p>
            <a:pPr>
              <a:defRPr/>
            </a:pPr>
            <a:r>
              <a:rPr lang="en-US" altLang="en-US" sz="2300" b="1"/>
              <a:t>11</a:t>
            </a:r>
            <a:r>
              <a:rPr lang="en-US" altLang="en-US" sz="2300" b="1" baseline="30000"/>
              <a:t>th</a:t>
            </a:r>
            <a:r>
              <a:rPr lang="en-US" altLang="en-US" sz="2300" b="1"/>
              <a:t> grade: Physics, AP Physics or AP Chemistry</a:t>
            </a:r>
          </a:p>
          <a:p>
            <a:pPr>
              <a:defRPr/>
            </a:pPr>
            <a:endParaRPr lang="en-US" altLang="en-US" sz="2300" b="1"/>
          </a:p>
          <a:p>
            <a:pPr>
              <a:defRPr/>
            </a:pPr>
            <a:r>
              <a:rPr lang="en-US" altLang="en-US" sz="2300" b="1"/>
              <a:t>12</a:t>
            </a:r>
            <a:r>
              <a:rPr lang="en-US" altLang="en-US" sz="2300" b="1" baseline="30000"/>
              <a:t>th</a:t>
            </a:r>
            <a:r>
              <a:rPr lang="en-US" altLang="en-US" sz="2300" b="1"/>
              <a:t> grade: AP Physics, AP Env. Science, </a:t>
            </a:r>
            <a:r>
              <a:rPr lang="en-US" altLang="en-US" sz="2400" b="1"/>
              <a:t>AP Chemistry, AP Computer 				 Science, H Anatomy/Phys, H Forensics, Zoology, Env Sci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Health and Personal Fitness- 1 credit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sz="2400" b="1"/>
              <a:t>.5 credit Health</a:t>
            </a:r>
          </a:p>
          <a:p>
            <a:endParaRPr lang="en-US" altLang="en-US" sz="2400" b="1"/>
          </a:p>
          <a:p>
            <a:r>
              <a:rPr lang="en-US" altLang="en-US" sz="2400" b="1"/>
              <a:t>.5 credit Personal Fitness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19" y="2527751"/>
            <a:ext cx="2600499" cy="30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Career Tech/World Lang/Fine Arts- 3 credits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63604"/>
            <a:ext cx="10554574" cy="3636511"/>
          </a:xfrm>
        </p:spPr>
        <p:txBody>
          <a:bodyPr>
            <a:normAutofit/>
          </a:bodyPr>
          <a:lstStyle/>
          <a:p>
            <a:r>
              <a:rPr lang="en-US" altLang="en-US" sz="2400" b="1"/>
              <a:t>World Language</a:t>
            </a:r>
          </a:p>
          <a:p>
            <a:r>
              <a:rPr lang="en-US" altLang="en-US" sz="2400" b="1"/>
              <a:t>Fine Arts (Band, Orchestra, Chorus)</a:t>
            </a:r>
          </a:p>
          <a:p>
            <a:r>
              <a:rPr lang="en-US" altLang="en-US" sz="2400" b="1"/>
              <a:t>Career/Technology</a:t>
            </a:r>
          </a:p>
          <a:p>
            <a:endParaRPr lang="en-US" altLang="en-US" sz="2400" b="1"/>
          </a:p>
          <a:p>
            <a:pPr>
              <a:buNone/>
            </a:pPr>
            <a:r>
              <a:rPr lang="en-US" altLang="en-US" sz="2400" b="1"/>
              <a:t>Keep in mind that most colleges require AT LEAST two levels of the same world language.  The typical HS schedule allows room for both a fine arts and world language.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BBC6-F093-4BB8-9AC5-5BE9EFD7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Lassiter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5EB1-DD48-4504-A83B-01A443D6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5" y="2222287"/>
            <a:ext cx="10612083" cy="444164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/>
              <a:t>Freshmen Class- 525 students (2,026 total)</a:t>
            </a:r>
          </a:p>
          <a:p>
            <a:r>
              <a:rPr lang="en-US" sz="2400" b="1"/>
              <a:t>89% graduated attend a 4-year college</a:t>
            </a:r>
          </a:p>
          <a:p>
            <a:r>
              <a:rPr lang="en-US" sz="2400" b="1"/>
              <a:t>Average SAT – 1182/1600</a:t>
            </a:r>
          </a:p>
          <a:p>
            <a:r>
              <a:rPr lang="en-US" sz="2400" b="1"/>
              <a:t>Average ACT- 24/36</a:t>
            </a:r>
          </a:p>
          <a:p>
            <a:r>
              <a:rPr lang="en-US" sz="2400" b="1"/>
              <a:t>Newsweek Top 10 School in Georgia</a:t>
            </a:r>
          </a:p>
          <a:p>
            <a:r>
              <a:rPr lang="en-US" sz="2400" b="1"/>
              <a:t>4.0 GPA graduates at around half the class</a:t>
            </a:r>
          </a:p>
          <a:p>
            <a:r>
              <a:rPr lang="en-US" sz="2400" b="1"/>
              <a:t>We challenge all students to be competitive</a:t>
            </a:r>
          </a:p>
          <a:p>
            <a:endParaRPr lang="en-US" sz="2400" b="1"/>
          </a:p>
          <a:p>
            <a:endParaRPr lang="en-US" sz="2400" b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End of Course (EOC) Tests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/>
              <a:t>End of Course Tests: Standardized Test in the state of Georgia</a:t>
            </a:r>
          </a:p>
          <a:p>
            <a:pPr lvl="1"/>
            <a:r>
              <a:rPr lang="en-US" altLang="en-US" sz="2400" b="1"/>
              <a:t>Algebra</a:t>
            </a:r>
          </a:p>
          <a:p>
            <a:pPr lvl="1"/>
            <a:r>
              <a:rPr lang="en-US" altLang="en-US" sz="2400" b="1"/>
              <a:t>Biology </a:t>
            </a:r>
          </a:p>
          <a:p>
            <a:r>
              <a:rPr lang="en-US" sz="2800" b="1"/>
              <a:t>20% of final course grade spring semester!!!</a:t>
            </a:r>
          </a:p>
        </p:txBody>
      </p:sp>
    </p:spTree>
    <p:extLst>
      <p:ext uri="{BB962C8B-B14F-4D97-AF65-F5344CB8AC3E}">
        <p14:creationId xmlns:p14="http://schemas.microsoft.com/office/powerpoint/2010/main" val="154435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/>
              <a:t>Final Exams</a:t>
            </a:r>
          </a:p>
          <a:p>
            <a:pPr lvl="1"/>
            <a:r>
              <a:rPr lang="en-US" altLang="en-US" sz="2400" b="1"/>
              <a:t>Counts 10% of final grade if there is no EOC</a:t>
            </a:r>
          </a:p>
          <a:p>
            <a:pPr lvl="1"/>
            <a:r>
              <a:rPr lang="en-US" altLang="en-US" sz="2400" b="1"/>
              <a:t>Cannot be taken early</a:t>
            </a:r>
          </a:p>
          <a:p>
            <a:pPr lvl="1"/>
            <a:r>
              <a:rPr lang="en-US" altLang="en-US" sz="2400" b="1"/>
              <a:t>Given both semesters (December &amp; May)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on a high school transcript?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80229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b="1"/>
              <a:t>Record of all semester final grades</a:t>
            </a:r>
          </a:p>
          <a:p>
            <a:r>
              <a:rPr lang="en-US" sz="2400" b="1"/>
              <a:t>Weighted and Unweighted GPA</a:t>
            </a:r>
          </a:p>
          <a:p>
            <a:r>
              <a:rPr lang="en-US" sz="2400" b="1"/>
              <a:t>Identifying personal information</a:t>
            </a:r>
          </a:p>
          <a:p>
            <a:pPr lvl="1"/>
            <a:r>
              <a:rPr lang="en-US" sz="2000" b="1"/>
              <a:t>SS#, DOB, address</a:t>
            </a:r>
          </a:p>
          <a:p>
            <a:r>
              <a:rPr lang="en-US" sz="2400" b="1"/>
              <a:t>Official document</a:t>
            </a:r>
          </a:p>
          <a:p>
            <a:pPr lvl="1"/>
            <a:r>
              <a:rPr lang="en-US" sz="2000" b="1"/>
              <a:t>Used by colleges, military, scholarship organizations and employers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4356" y="6016740"/>
            <a:ext cx="74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*Middle School grades on transcript but not included in GPA</a:t>
            </a:r>
          </a:p>
        </p:txBody>
      </p:sp>
    </p:spTree>
    <p:extLst>
      <p:ext uri="{BB962C8B-B14F-4D97-AF65-F5344CB8AC3E}">
        <p14:creationId xmlns:p14="http://schemas.microsoft.com/office/powerpoint/2010/main" val="220049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Lassiter </a:t>
            </a:r>
            <a:br>
              <a:rPr lang="en-US" sz="4400"/>
            </a:br>
            <a:r>
              <a:rPr lang="en-US" sz="4400"/>
              <a:t>Transcript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FE4F3E-42A0-4E90-87FD-FAA256F5F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472" y="1101582"/>
            <a:ext cx="6268062" cy="44816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93677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/>
              <a:t>GPAs</a:t>
            </a:r>
          </a:p>
        </p:txBody>
      </p:sp>
      <p:pic>
        <p:nvPicPr>
          <p:cNvPr id="6" name="Picture Placeholder 5" descr="Miguel Camacho | My Collective, Directed Rambling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b="1012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 sz="2400" b="1"/>
              <a:t>Weighted, Unweighted, HOPE, Academic?!?!??</a:t>
            </a:r>
          </a:p>
        </p:txBody>
      </p:sp>
    </p:spTree>
    <p:extLst>
      <p:ext uri="{BB962C8B-B14F-4D97-AF65-F5344CB8AC3E}">
        <p14:creationId xmlns:p14="http://schemas.microsoft.com/office/powerpoint/2010/main" val="115639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GPA? And how to calculate?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Grade Point Average</a:t>
            </a:r>
          </a:p>
          <a:p>
            <a:pPr lvl="1"/>
            <a:r>
              <a:rPr lang="en-US" sz="2400" b="1"/>
              <a:t>A = 4.0	90-100</a:t>
            </a:r>
          </a:p>
          <a:p>
            <a:pPr lvl="1"/>
            <a:r>
              <a:rPr lang="en-US" sz="2400" b="1"/>
              <a:t>B = 3.0	80-89</a:t>
            </a:r>
          </a:p>
          <a:p>
            <a:pPr lvl="1"/>
            <a:r>
              <a:rPr lang="en-US" sz="2400" b="1"/>
              <a:t>C = 2.0	74-79</a:t>
            </a:r>
          </a:p>
          <a:p>
            <a:pPr lvl="1"/>
            <a:r>
              <a:rPr lang="en-US" sz="2400" b="1"/>
              <a:t>D = 1.0 	70-73</a:t>
            </a:r>
          </a:p>
          <a:p>
            <a:pPr lvl="1"/>
            <a:r>
              <a:rPr lang="en-US" sz="2400" b="1"/>
              <a:t>F = 0    69 and below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/>
              <a:t>Step 1- Assign each grade a numeric value. </a:t>
            </a:r>
          </a:p>
          <a:p>
            <a:pPr lvl="1"/>
            <a:r>
              <a:rPr lang="en-US" b="1"/>
              <a:t>A = 4, B = 3, C = 2, D = 1, F = 0</a:t>
            </a:r>
          </a:p>
          <a:p>
            <a:r>
              <a:rPr lang="en-US" b="1"/>
              <a:t>Step 2- Add all numeric values together</a:t>
            </a:r>
          </a:p>
          <a:p>
            <a:r>
              <a:rPr lang="en-US" b="1"/>
              <a:t>Divide by total number of grades/classes 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Honors and AP Courses?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Honors level courses</a:t>
            </a:r>
          </a:p>
          <a:p>
            <a:pPr lvl="1"/>
            <a:r>
              <a:rPr lang="en-US" sz="2400" b="1"/>
              <a:t>Add a .5 to GPA</a:t>
            </a:r>
          </a:p>
          <a:p>
            <a:pPr lvl="1"/>
            <a:r>
              <a:rPr lang="en-US" sz="2400" b="1"/>
              <a:t>A = 4.5, B = 3.5, etc.</a:t>
            </a:r>
          </a:p>
          <a:p>
            <a:r>
              <a:rPr lang="en-US" sz="2800" b="1"/>
              <a:t>AP level courses (and world language level 4 and up)</a:t>
            </a:r>
          </a:p>
          <a:p>
            <a:pPr lvl="1"/>
            <a:r>
              <a:rPr lang="en-US" sz="2400" b="1"/>
              <a:t>Add 1.0 to GPA</a:t>
            </a:r>
          </a:p>
          <a:p>
            <a:pPr lvl="1"/>
            <a:r>
              <a:rPr lang="en-US" sz="2400" b="1"/>
              <a:t>A = 5, B = 4, etc.</a:t>
            </a:r>
          </a:p>
        </p:txBody>
      </p:sp>
    </p:spTree>
    <p:extLst>
      <p:ext uri="{BB962C8B-B14F-4D97-AF65-F5344CB8AC3E}">
        <p14:creationId xmlns:p14="http://schemas.microsoft.com/office/powerpoint/2010/main" val="202441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take Honors and AP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178" y="2641619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b="1" dirty="0"/>
              <a:t>Boost GPA and class rank</a:t>
            </a:r>
          </a:p>
          <a:p>
            <a:r>
              <a:rPr lang="en-US" sz="2400" b="1" dirty="0"/>
              <a:t>Improve study skills</a:t>
            </a:r>
            <a:endParaRPr lang="en-US" dirty="0"/>
          </a:p>
          <a:p>
            <a:r>
              <a:rPr lang="en-US" sz="2400" b="1" dirty="0"/>
              <a:t>Helps expand interests</a:t>
            </a:r>
          </a:p>
          <a:p>
            <a:r>
              <a:rPr lang="en-US" sz="2400" b="1" dirty="0"/>
              <a:t>Improves work ethic and critical thinking skills</a:t>
            </a:r>
          </a:p>
          <a:p>
            <a:r>
              <a:rPr lang="en-US" sz="2400" b="1" dirty="0"/>
              <a:t>Prepares you for SAT/ACT</a:t>
            </a:r>
          </a:p>
          <a:p>
            <a:r>
              <a:rPr lang="en-US" sz="2400" b="1" dirty="0"/>
              <a:t>Familiarize student with college level work</a:t>
            </a:r>
          </a:p>
          <a:p>
            <a:r>
              <a:rPr lang="en-US" sz="2400" b="1" dirty="0"/>
              <a:t>Advantage in college admissions</a:t>
            </a:r>
          </a:p>
          <a:p>
            <a:r>
              <a:rPr lang="en-US" sz="2400" b="1" dirty="0"/>
              <a:t>May receive college credit</a:t>
            </a: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1225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GPAs and when they are used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u="sng"/>
              <a:t>Weighted</a:t>
            </a:r>
          </a:p>
          <a:p>
            <a:pPr lvl="1"/>
            <a:r>
              <a:rPr lang="en-US" sz="1800" b="1"/>
              <a:t>On Lassiter transcript, includes Honors and AP Quality Points</a:t>
            </a:r>
          </a:p>
          <a:p>
            <a:r>
              <a:rPr lang="en-US" sz="2000" b="1" u="sng"/>
              <a:t>Unweighted</a:t>
            </a:r>
          </a:p>
          <a:p>
            <a:pPr lvl="1"/>
            <a:r>
              <a:rPr lang="en-US" sz="1800" b="1"/>
              <a:t>On Lassiter transcript, removes Honors and AP Quality Points</a:t>
            </a:r>
          </a:p>
          <a:p>
            <a:endParaRPr lang="en-US" b="1" u="s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u="sng"/>
              <a:t>Academic</a:t>
            </a:r>
          </a:p>
          <a:p>
            <a:pPr lvl="1"/>
            <a:r>
              <a:rPr lang="en-US" sz="1800" b="1"/>
              <a:t>Only Academic courses (removes electives such as weight training, band, ROTC, business, art)</a:t>
            </a:r>
          </a:p>
          <a:p>
            <a:r>
              <a:rPr lang="en-US" sz="2000" b="1" u="sng"/>
              <a:t>HOPE</a:t>
            </a:r>
          </a:p>
          <a:p>
            <a:pPr lvl="1"/>
            <a:r>
              <a:rPr lang="en-US" sz="1800" b="1"/>
              <a:t>Only Academic classes, unweighted* </a:t>
            </a:r>
            <a:r>
              <a:rPr lang="en-US" sz="1800" b="1" u="sng"/>
              <a:t>NOT ON LASSITER TRANSCRIPT!!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545" y="5676384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*3.5 for higher GPA for Honor Graduate designation</a:t>
            </a:r>
          </a:p>
        </p:txBody>
      </p:sp>
    </p:spTree>
    <p:extLst>
      <p:ext uri="{BB962C8B-B14F-4D97-AF65-F5344CB8AC3E}">
        <p14:creationId xmlns:p14="http://schemas.microsoft.com/office/powerpoint/2010/main" val="234583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Scholarship Details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424" y="2396854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/>
              <a:t>3.0 GPA required</a:t>
            </a:r>
          </a:p>
          <a:p>
            <a:r>
              <a:rPr lang="en-US" sz="2800" b="1"/>
              <a:t>Academic, unweighted (but will add .5 for AP courses- up to a 4.0)</a:t>
            </a:r>
          </a:p>
          <a:p>
            <a:r>
              <a:rPr lang="en-US" sz="2800" b="1"/>
              <a:t>Pays about 80-90% of tuition at a GA Public School</a:t>
            </a:r>
          </a:p>
          <a:p>
            <a:r>
              <a:rPr lang="en-US" sz="2800" b="1"/>
              <a:t>Zell Miller requires a 3.7 GPA, 1200 SAT or 25 ACT </a:t>
            </a:r>
          </a:p>
          <a:p>
            <a:pPr marL="742950" lvl="2"/>
            <a:r>
              <a:rPr lang="en-US" sz="2000" b="1"/>
              <a:t>pays 100% tuition</a:t>
            </a:r>
          </a:p>
          <a:p>
            <a:r>
              <a:rPr lang="en-US" sz="2800" b="1"/>
              <a:t>HOPE GPA is not finalized until graduation </a:t>
            </a:r>
          </a:p>
          <a:p>
            <a:r>
              <a:rPr lang="en-US" sz="2800" b="1"/>
              <a:t>HOPE Rigor Requirements (4 credits)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8272-319A-44E0-82C7-0E2EE74F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Lassiter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90007-0F6A-4A97-AE10-25DD66C5BD0B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College admissions is extremely competitive. We will always challenge students to move outside their comfort zone to make sure they are competitive with their post-graduation plans!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We ask all families to begin having post-graduation discussions and that the classes that you take reflect those plans. Set goals early and your counselor will work with you to reach those goals!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C660CC-9A3E-4A42-88BF-CDF26A1A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637"/>
            <a:ext cx="12192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CDA571E9-93C3-FE37-592C-6B8947BB9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933" y="2585628"/>
            <a:ext cx="4781550" cy="32956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81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16957"/>
          </a:xfrm>
        </p:spPr>
        <p:txBody>
          <a:bodyPr/>
          <a:lstStyle/>
          <a:p>
            <a:r>
              <a:rPr lang="en-US"/>
              <a:t>After High School-- </a:t>
            </a:r>
            <a:br>
              <a:rPr lang="en-US"/>
            </a:br>
            <a:r>
              <a:rPr lang="en-US"/>
              <a:t>What are Colleges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GPA</a:t>
            </a:r>
          </a:p>
          <a:p>
            <a:r>
              <a:rPr lang="en-US" sz="2400" b="1"/>
              <a:t>Test Scores </a:t>
            </a:r>
          </a:p>
          <a:p>
            <a:r>
              <a:rPr lang="en-US" sz="2400" b="1"/>
              <a:t>Course Rigor</a:t>
            </a:r>
            <a:endParaRPr lang="en-US" sz="2200" b="1"/>
          </a:p>
          <a:p>
            <a:r>
              <a:rPr lang="en-US" sz="2400" b="1"/>
              <a:t>Involvement- in and out of school </a:t>
            </a:r>
          </a:p>
          <a:p>
            <a:pPr lvl="1"/>
            <a:r>
              <a:rPr lang="en-US" sz="2200" b="1"/>
              <a:t>What makes you different?</a:t>
            </a:r>
          </a:p>
          <a:p>
            <a:r>
              <a:rPr lang="en-US" sz="2400" b="1"/>
              <a:t>Recommendations</a:t>
            </a:r>
          </a:p>
          <a:p>
            <a:r>
              <a:rPr lang="en-US" sz="2400" b="1"/>
              <a:t>Essays</a:t>
            </a:r>
          </a:p>
        </p:txBody>
      </p:sp>
    </p:spTree>
    <p:extLst>
      <p:ext uri="{BB962C8B-B14F-4D97-AF65-F5344CB8AC3E}">
        <p14:creationId xmlns:p14="http://schemas.microsoft.com/office/powerpoint/2010/main" val="301689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Freshmen Year Grades– What do they count for in College Admissions?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140168"/>
              </p:ext>
            </p:extLst>
          </p:nvPr>
        </p:nvGraphicFramePr>
        <p:xfrm>
          <a:off x="3216142" y="2222500"/>
          <a:ext cx="5736665" cy="363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01355" imgH="4041998" progId="Excel.Chart.8">
                  <p:embed/>
                </p:oleObj>
              </mc:Choice>
              <mc:Fallback>
                <p:oleObj r:id="rId2" imgW="6401355" imgH="4041998" progId="Excel.Chart.8">
                  <p:embed/>
                  <p:pic>
                    <p:nvPicPr>
                      <p:cNvPr id="7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142" y="2222500"/>
                        <a:ext cx="5736665" cy="3637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000" y="3398981"/>
            <a:ext cx="208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ONE THIRD!!!!</a:t>
            </a:r>
          </a:p>
        </p:txBody>
      </p:sp>
    </p:spTree>
    <p:extLst>
      <p:ext uri="{BB962C8B-B14F-4D97-AF65-F5344CB8AC3E}">
        <p14:creationId xmlns:p14="http://schemas.microsoft.com/office/powerpoint/2010/main" val="116946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Reach for the maximum level of coursework that is APPROPRIATE (based on teacher recommendation, student ability and student motivation)</a:t>
            </a:r>
          </a:p>
          <a:p>
            <a:r>
              <a:rPr lang="en-US" altLang="en-US" sz="2400" b="1" dirty="0"/>
              <a:t>Colleges ALWAYS favor higher level courses</a:t>
            </a:r>
          </a:p>
          <a:p>
            <a:r>
              <a:rPr lang="en-US" altLang="en-US" sz="2400" b="1" dirty="0"/>
              <a:t>Make sure you are comparing your academic profile to that of the college’s admissions profile</a:t>
            </a:r>
          </a:p>
          <a:p>
            <a:endParaRPr lang="en-US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ey and orange background with white text&#10;&#10;AI-generated content may be incorrect.">
            <a:extLst>
              <a:ext uri="{FF2B5EF4-FFF2-40B4-BE49-F238E27FC236}">
                <a16:creationId xmlns:a16="http://schemas.microsoft.com/office/drawing/2014/main" id="{8FA20D60-D869-01CA-A6C0-98F0A1C0C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4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Giving Back Service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b="1"/>
          </a:p>
          <a:p>
            <a:r>
              <a:rPr lang="en-US" altLang="en-US" sz="2600" b="1" dirty="0"/>
              <a:t>Class of 2029 Participation:</a:t>
            </a:r>
          </a:p>
          <a:p>
            <a:pPr lvl="1"/>
            <a:r>
              <a:rPr lang="en-US" altLang="en-US" sz="2600" b="1" dirty="0"/>
              <a:t>200 hours of Community Service accumulated during high school.  100 of those hours must be completed through a Lassiter High School organization.</a:t>
            </a:r>
          </a:p>
          <a:p>
            <a:r>
              <a:rPr lang="en-US" altLang="en-US" sz="2600" b="1" dirty="0"/>
              <a:t>X2vol – Access through Clever</a:t>
            </a:r>
          </a:p>
          <a:p>
            <a:r>
              <a:rPr lang="en-US" altLang="en-US" sz="2600" b="1" dirty="0"/>
              <a:t>Students will be recognized at graduation with Service Cords.</a:t>
            </a:r>
          </a:p>
          <a:p>
            <a:pPr marL="0" indent="0">
              <a:buNone/>
            </a:pPr>
            <a:endParaRPr lang="en-US" altLang="en-US" sz="2400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0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Naviance is a college and career preparation tool to support your student all through high school</a:t>
            </a:r>
          </a:p>
          <a:p>
            <a:r>
              <a:rPr lang="en-US" sz="2400" b="1"/>
              <a:t>9</a:t>
            </a:r>
            <a:r>
              <a:rPr lang="en-US" sz="2400" b="1" baseline="30000"/>
              <a:t>th</a:t>
            </a:r>
            <a:r>
              <a:rPr lang="en-US" sz="2400" b="1"/>
              <a:t> graders- Personality Profiler that connects to Careers &amp; Learning Styles Inventory</a:t>
            </a:r>
          </a:p>
          <a:p>
            <a:r>
              <a:rPr lang="en-US" sz="2400" b="1"/>
              <a:t>Access strength finder tests, resume, career pathways and college/career planning tools</a:t>
            </a:r>
          </a:p>
          <a:p>
            <a:r>
              <a:rPr lang="en-US" sz="2400" b="1"/>
              <a:t>12</a:t>
            </a:r>
            <a:r>
              <a:rPr lang="en-US" sz="2400" b="1" baseline="30000"/>
              <a:t>th</a:t>
            </a:r>
            <a:r>
              <a:rPr lang="en-US" sz="2400" b="1"/>
              <a:t>- send all college supporting documents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8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in High School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/>
              <a:t>Basic Requirements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/>
              <a:t>Come to school regularly</a:t>
            </a:r>
          </a:p>
          <a:p>
            <a:r>
              <a:rPr lang="en-US" sz="2000" b="1"/>
              <a:t>Be in class on time</a:t>
            </a:r>
          </a:p>
          <a:p>
            <a:r>
              <a:rPr lang="en-US" sz="2000" b="1"/>
              <a:t>Have your materials</a:t>
            </a:r>
          </a:p>
          <a:p>
            <a:r>
              <a:rPr lang="en-US" sz="2000" b="1"/>
              <a:t>Pay attention in class</a:t>
            </a:r>
          </a:p>
          <a:p>
            <a:r>
              <a:rPr lang="en-US" sz="2000" b="1"/>
              <a:t>Complete and submit assignments</a:t>
            </a:r>
          </a:p>
          <a:p>
            <a:r>
              <a:rPr lang="en-US" sz="2000" b="1"/>
              <a:t>Make up work when absent</a:t>
            </a:r>
          </a:p>
          <a:p>
            <a:r>
              <a:rPr lang="en-US" sz="2000" b="1"/>
              <a:t>Check your grades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u="sng"/>
              <a:t>Going Above and Beyond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b="1"/>
              <a:t>Review and preview notes</a:t>
            </a:r>
          </a:p>
          <a:p>
            <a:r>
              <a:rPr lang="en-US" sz="2000" b="1"/>
              <a:t>Attend tutoring</a:t>
            </a:r>
          </a:p>
          <a:p>
            <a:r>
              <a:rPr lang="en-US" sz="2000" b="1"/>
              <a:t>Communicate with teacher (student)</a:t>
            </a:r>
          </a:p>
          <a:p>
            <a:r>
              <a:rPr lang="en-US" sz="2000" b="1"/>
              <a:t>Take detailed notes</a:t>
            </a:r>
          </a:p>
          <a:p>
            <a:r>
              <a:rPr lang="en-US" sz="2000" b="1"/>
              <a:t>Study nightly</a:t>
            </a:r>
          </a:p>
          <a:p>
            <a:r>
              <a:rPr lang="en-US" sz="2000" b="1"/>
              <a:t>Keep a calendar</a:t>
            </a:r>
          </a:p>
          <a:p>
            <a:r>
              <a:rPr lang="en-US" sz="2000" b="1"/>
              <a:t>Stay organized</a:t>
            </a:r>
          </a:p>
        </p:txBody>
      </p:sp>
    </p:spTree>
    <p:extLst>
      <p:ext uri="{BB962C8B-B14F-4D97-AF65-F5344CB8AC3E}">
        <p14:creationId xmlns:p14="http://schemas.microsoft.com/office/powerpoint/2010/main" val="2375500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Normal to have 1.5 hours a night</a:t>
            </a:r>
          </a:p>
          <a:p>
            <a:pPr lvl="1"/>
            <a:r>
              <a:rPr lang="en-US" sz="2800" b="1" dirty="0"/>
              <a:t>No homework?</a:t>
            </a:r>
            <a:endParaRPr lang="en-US" sz="2800" dirty="0"/>
          </a:p>
          <a:p>
            <a:pPr lvl="2"/>
            <a:r>
              <a:rPr lang="en-US" sz="2200" b="1" dirty="0"/>
              <a:t>Review class notes, read ahead </a:t>
            </a:r>
            <a:endParaRPr lang="en-US" dirty="0"/>
          </a:p>
          <a:p>
            <a:r>
              <a:rPr lang="en-US" sz="2800" b="1" dirty="0"/>
              <a:t>Check CTLS, teacher Remind 101s</a:t>
            </a:r>
          </a:p>
          <a:p>
            <a:pPr lvl="1"/>
            <a:r>
              <a:rPr lang="en-US" sz="2400" b="1" dirty="0"/>
              <a:t>Email teacher- </a:t>
            </a:r>
            <a:r>
              <a:rPr lang="en-US" sz="2400" b="1" dirty="0">
                <a:hlinkClick r:id="rId2"/>
              </a:rPr>
              <a:t>firstname.lastname@cobbk12.org</a:t>
            </a:r>
            <a:r>
              <a:rPr lang="en-US" sz="2400" b="1" dirty="0"/>
              <a:t> 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7079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 Vue/Student Vue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Frequent checks throughout the semester</a:t>
            </a:r>
          </a:p>
          <a:p>
            <a:r>
              <a:rPr lang="en-US" sz="2400" b="1"/>
              <a:t>Parent and Student</a:t>
            </a:r>
          </a:p>
          <a:p>
            <a:r>
              <a:rPr lang="en-US" sz="2400" b="1">
                <a:ea typeface="+mn-lt"/>
                <a:cs typeface="+mn-lt"/>
              </a:rPr>
              <a:t>Don’t wait until it’s too late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 b="1">
                <a:ea typeface="+mn-lt"/>
                <a:cs typeface="+mn-lt"/>
              </a:rPr>
              <a:t>Set up notifications if a grade drops to a certain point</a:t>
            </a:r>
            <a:endParaRPr lang="en-US"/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40594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Freshmen Advisement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5290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b="1"/>
              <a:t>Coming in Spring 2026</a:t>
            </a:r>
          </a:p>
          <a:p>
            <a:r>
              <a:rPr lang="en-US" sz="2800" b="1"/>
              <a:t>Students and Parents will create a four year “road map” that includes required courses and electives</a:t>
            </a:r>
          </a:p>
          <a:p>
            <a:r>
              <a:rPr lang="en-US" sz="2800" b="1"/>
              <a:t>Around when registration will take place for 10</a:t>
            </a:r>
            <a:r>
              <a:rPr lang="en-US" sz="2800" b="1" baseline="30000"/>
              <a:t>th</a:t>
            </a:r>
            <a:r>
              <a:rPr lang="en-US" sz="2800" b="1"/>
              <a:t> grade classes</a:t>
            </a:r>
          </a:p>
        </p:txBody>
      </p:sp>
    </p:spTree>
    <p:extLst>
      <p:ext uri="{BB962C8B-B14F-4D97-AF65-F5344CB8AC3E}">
        <p14:creationId xmlns:p14="http://schemas.microsoft.com/office/powerpoint/2010/main" val="108809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EA60-C550-4269-A3E1-DB0426D9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Course Tests (</a:t>
            </a:r>
            <a:r>
              <a:rPr lang="en-US" err="1"/>
              <a:t>EOC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09F65-31D5-46DD-B021-7FF072FD0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/>
              <a:t>Algebra             </a:t>
            </a:r>
          </a:p>
          <a:p>
            <a:pPr marL="0" indent="0">
              <a:buNone/>
            </a:pPr>
            <a:endParaRPr lang="en-US" sz="2400" b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2400" b="1"/>
              <a:t>Biology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red and white squares with numbers&#10;&#10;AI-generated content may be incorrect.">
            <a:extLst>
              <a:ext uri="{FF2B5EF4-FFF2-40B4-BE49-F238E27FC236}">
                <a16:creationId xmlns:a16="http://schemas.microsoft.com/office/drawing/2014/main" id="{4FA9FCAD-BA18-95B9-7460-BD2948F5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18" y="2218802"/>
            <a:ext cx="5710303" cy="1679271"/>
          </a:xfrm>
          <a:prstGeom prst="rect">
            <a:avLst/>
          </a:prstGeom>
        </p:spPr>
      </p:pic>
      <p:pic>
        <p:nvPicPr>
          <p:cNvPr id="7" name="Picture 6" descr="A graph of numbers and percentages&#10;&#10;AI-generated content may be incorrect.">
            <a:extLst>
              <a:ext uri="{FF2B5EF4-FFF2-40B4-BE49-F238E27FC236}">
                <a16:creationId xmlns:a16="http://schemas.microsoft.com/office/drawing/2014/main" id="{62AB3294-BF0A-3FF7-CBFA-37EB24E6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415" y="4886063"/>
            <a:ext cx="5724787" cy="15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9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46" y="2396917"/>
            <a:ext cx="8446374" cy="4047167"/>
          </a:xfrm>
        </p:spPr>
        <p:txBody>
          <a:bodyPr>
            <a:normAutofit/>
          </a:bodyPr>
          <a:lstStyle/>
          <a:p>
            <a:r>
              <a:rPr lang="en-US" sz="2400" b="1" dirty="0"/>
              <a:t>9</a:t>
            </a:r>
            <a:r>
              <a:rPr lang="en-US" sz="2400" b="1" baseline="30000" dirty="0"/>
              <a:t>th</a:t>
            </a:r>
            <a:r>
              <a:rPr lang="en-US" sz="2400" b="1" dirty="0"/>
              <a:t> Grade Classroom Visit – </a:t>
            </a:r>
            <a:endParaRPr lang="en-US" dirty="0"/>
          </a:p>
          <a:p>
            <a:pPr lvl="1">
              <a:buFont typeface="Courier New" charset="2"/>
              <a:buChar char="o"/>
            </a:pPr>
            <a:r>
              <a:rPr lang="en-US" sz="2200" b="1" dirty="0"/>
              <a:t>Tuesday 8/19 &amp; Wednesday 8/20 in Lit classes</a:t>
            </a:r>
            <a:endParaRPr lang="en-US"/>
          </a:p>
          <a:p>
            <a:r>
              <a:rPr lang="en-US" sz="2400" b="1" dirty="0"/>
              <a:t>PSAT – 10/16</a:t>
            </a:r>
          </a:p>
          <a:p>
            <a:r>
              <a:rPr lang="en-US" sz="2400" b="1" dirty="0"/>
              <a:t>Career &amp; College Fair- Spring 2026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5" y="1776589"/>
            <a:ext cx="10583328" cy="4700435"/>
          </a:xfrm>
        </p:spPr>
        <p:txBody>
          <a:bodyPr>
            <a:normAutofit/>
          </a:bodyPr>
          <a:lstStyle/>
          <a:p>
            <a:r>
              <a:rPr lang="en-US" sz="2400" b="1"/>
              <a:t>Lassiter Counseling website- </a:t>
            </a:r>
            <a:r>
              <a:rPr lang="en-US" sz="2400">
                <a:hlinkClick r:id="rId2"/>
              </a:rPr>
              <a:t>https://lassitercounseling.wixsite.com/lhscounseling</a:t>
            </a:r>
            <a:endParaRPr lang="en-US" sz="2400" b="1"/>
          </a:p>
          <a:p>
            <a:r>
              <a:rPr lang="en-US" sz="2400" b="1"/>
              <a:t>Follow the Counseling Office </a:t>
            </a:r>
          </a:p>
          <a:p>
            <a:pPr marL="0" indent="0">
              <a:buNone/>
            </a:pPr>
            <a:r>
              <a:rPr lang="en-US" sz="2400" b="1"/>
              <a:t>              </a:t>
            </a:r>
            <a:r>
              <a:rPr lang="en-US" b="1"/>
              <a:t> </a:t>
            </a:r>
            <a:r>
              <a:rPr lang="en-US" sz="2200" b="1"/>
              <a:t>@lassitercounseling</a:t>
            </a:r>
            <a:endParaRPr lang="en-US" b="1"/>
          </a:p>
          <a:p>
            <a:pPr marL="457200" lvl="1" indent="0">
              <a:buNone/>
            </a:pPr>
            <a:endParaRPr lang="en-US" sz="2200" b="1"/>
          </a:p>
          <a:p>
            <a:r>
              <a:rPr lang="en-US" sz="2400" b="1"/>
              <a:t>Sign up for PTSA email blasts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58C96F4-393F-4300-8C99-9CA67D5C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990" y="3996927"/>
            <a:ext cx="1081896" cy="8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9D88-47F4-B236-AF28-D5BFB85B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34" y="93946"/>
            <a:ext cx="6382970" cy="57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A01E81-8E38-2982-A688-1CD02DAD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64" y="104384"/>
            <a:ext cx="6358044" cy="57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14ED-8B7C-44E5-89CD-69BE1439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55A9-1D3C-49F6-9F13-2F2968FE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8472"/>
          </a:xfrm>
        </p:spPr>
        <p:txBody>
          <a:bodyPr>
            <a:normAutofit/>
          </a:bodyPr>
          <a:lstStyle/>
          <a:p>
            <a:r>
              <a:rPr lang="en-US" b="1" err="1"/>
              <a:t>Tardies</a:t>
            </a:r>
            <a:r>
              <a:rPr lang="en-US" b="1"/>
              <a:t> to School and Class</a:t>
            </a:r>
          </a:p>
          <a:p>
            <a:r>
              <a:rPr lang="en-US" b="1"/>
              <a:t>Leaving School without Permission</a:t>
            </a:r>
          </a:p>
          <a:p>
            <a:r>
              <a:rPr lang="en-US" b="1"/>
              <a:t>Social Media and Cell Phone Use</a:t>
            </a:r>
          </a:p>
          <a:p>
            <a:r>
              <a:rPr lang="en-US" b="1"/>
              <a:t>Drugs and Alcohol</a:t>
            </a:r>
          </a:p>
          <a:p>
            <a:r>
              <a:rPr lang="en-US" b="1"/>
              <a:t>Thefts</a:t>
            </a:r>
          </a:p>
          <a:p>
            <a:r>
              <a:rPr lang="en-US" b="1"/>
              <a:t>Bullying/Harassment</a:t>
            </a:r>
          </a:p>
          <a:p>
            <a:r>
              <a:rPr lang="en-US" b="1"/>
              <a:t>Physical Altercations</a:t>
            </a:r>
          </a:p>
          <a:p>
            <a:r>
              <a:rPr lang="en-US" b="1"/>
              <a:t>Weapons</a:t>
            </a:r>
          </a:p>
          <a:p>
            <a:r>
              <a:rPr lang="en-US" b="1"/>
              <a:t>Racial and Offensive Language</a:t>
            </a:r>
          </a:p>
          <a:p>
            <a:r>
              <a:rPr lang="en-US" b="1"/>
              <a:t>Represent Lassiter in a Positive Way at all functions, both here at Lassiter and at other venues</a:t>
            </a:r>
          </a:p>
        </p:txBody>
      </p:sp>
    </p:spTree>
    <p:extLst>
      <p:ext uri="{BB962C8B-B14F-4D97-AF65-F5344CB8AC3E}">
        <p14:creationId xmlns:p14="http://schemas.microsoft.com/office/powerpoint/2010/main" val="37373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People to Know</a:t>
            </a:r>
          </a:p>
          <a:p>
            <a:r>
              <a:rPr lang="en-US" sz="2400" b="1"/>
              <a:t>Grades, Promotion and Graduation Requirements </a:t>
            </a:r>
          </a:p>
          <a:p>
            <a:r>
              <a:rPr lang="en-US" sz="2400" b="1"/>
              <a:t>GPA and Transcripts </a:t>
            </a:r>
          </a:p>
          <a:p>
            <a:r>
              <a:rPr lang="en-US" sz="2400" b="1"/>
              <a:t>After High School</a:t>
            </a:r>
          </a:p>
          <a:p>
            <a:r>
              <a:rPr lang="en-US" sz="2400" b="1"/>
              <a:t>Naviance</a:t>
            </a:r>
          </a:p>
          <a:p>
            <a:r>
              <a:rPr lang="en-US" sz="2400" b="1"/>
              <a:t>Success in High School</a:t>
            </a:r>
          </a:p>
        </p:txBody>
      </p:sp>
    </p:spTree>
    <p:extLst>
      <p:ext uri="{BB962C8B-B14F-4D97-AF65-F5344CB8AC3E}">
        <p14:creationId xmlns:p14="http://schemas.microsoft.com/office/powerpoint/2010/main" val="270471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781" y="2568632"/>
            <a:ext cx="5185873" cy="4239492"/>
          </a:xfrm>
        </p:spPr>
        <p:txBody>
          <a:bodyPr>
            <a:normAutofit fontScale="47500" lnSpcReduction="20000"/>
          </a:bodyPr>
          <a:lstStyle/>
          <a:p>
            <a:r>
              <a:rPr lang="en-US" sz="7400" b="1"/>
              <a:t>Administration</a:t>
            </a:r>
          </a:p>
          <a:p>
            <a:pPr lvl="1"/>
            <a:r>
              <a:rPr lang="en-US" sz="6000" b="1"/>
              <a:t>Dr. Richie</a:t>
            </a:r>
          </a:p>
          <a:p>
            <a:pPr lvl="1"/>
            <a:r>
              <a:rPr lang="en-US" sz="6000" b="1"/>
              <a:t>Mr. Kelly (A-C)</a:t>
            </a:r>
          </a:p>
          <a:p>
            <a:pPr lvl="1"/>
            <a:r>
              <a:rPr lang="en-US" sz="6000" b="1"/>
              <a:t>Dr. Ruggiero (D-Ho)</a:t>
            </a:r>
          </a:p>
          <a:p>
            <a:pPr lvl="1"/>
            <a:r>
              <a:rPr lang="en-US" sz="6000" b="1">
                <a:ea typeface="+mn-lt"/>
                <a:cs typeface="+mn-lt"/>
              </a:rPr>
              <a:t>Mrs. Beemon (Hp-Mi)</a:t>
            </a:r>
            <a:endParaRPr lang="en-US" sz="6000" b="1"/>
          </a:p>
          <a:p>
            <a:pPr lvl="1"/>
            <a:r>
              <a:rPr lang="en-US" sz="6000" b="1"/>
              <a:t>Ms. Koester (Mj-Sc)</a:t>
            </a:r>
          </a:p>
          <a:p>
            <a:pPr lvl="1"/>
            <a:r>
              <a:rPr lang="en-US" sz="6000" b="1"/>
              <a:t>Ms. Huffman (Sd-Z)</a:t>
            </a:r>
          </a:p>
          <a:p>
            <a:pPr lvl="1"/>
            <a:endParaRPr lang="en-US" sz="6000" b="1"/>
          </a:p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25068" y="2236123"/>
            <a:ext cx="4425696" cy="4572001"/>
          </a:xfrm>
        </p:spPr>
        <p:txBody>
          <a:bodyPr>
            <a:noAutofit/>
          </a:bodyPr>
          <a:lstStyle/>
          <a:p>
            <a:r>
              <a:rPr lang="en-US" sz="2400" b="1"/>
              <a:t>Counselors</a:t>
            </a:r>
          </a:p>
          <a:p>
            <a:pPr lvl="1"/>
            <a:r>
              <a:rPr lang="en-US" sz="2400" b="1"/>
              <a:t>Lindsey Johnson (A-C)</a:t>
            </a:r>
          </a:p>
          <a:p>
            <a:pPr lvl="1"/>
            <a:r>
              <a:rPr lang="en-US" sz="2400" b="1"/>
              <a:t>Brittany Hughes (D-Ho)</a:t>
            </a:r>
          </a:p>
          <a:p>
            <a:pPr lvl="1"/>
            <a:r>
              <a:rPr lang="en-US" sz="2400" b="1"/>
              <a:t>Michaela Hall (Hp-Mi)</a:t>
            </a:r>
          </a:p>
          <a:p>
            <a:pPr lvl="1"/>
            <a:r>
              <a:rPr lang="en-US" sz="2400" b="1"/>
              <a:t>Meghan Ben (Mj-Sc)</a:t>
            </a:r>
          </a:p>
          <a:p>
            <a:pPr lvl="1"/>
            <a:r>
              <a:rPr lang="en-US" sz="2400" b="1"/>
              <a:t>Liz Clark (Sd-Z)</a:t>
            </a:r>
          </a:p>
        </p:txBody>
      </p:sp>
      <p:pic>
        <p:nvPicPr>
          <p:cNvPr id="2052" name="Picture 4" descr="Lassiter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222129"/>
            <a:ext cx="4845388" cy="13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new group_edited.jpg">
            <a:extLst>
              <a:ext uri="{FF2B5EF4-FFF2-40B4-BE49-F238E27FC236}">
                <a16:creationId xmlns:a16="http://schemas.microsoft.com/office/drawing/2014/main" id="{3CBD5BE2-A60C-147B-A5CF-6D8E849D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48" y="354123"/>
            <a:ext cx="2690422" cy="30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7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abe6d8-3cee-4882-8ce9-342a8a500709" xsi:nil="true"/>
    <lcf76f155ced4ddcb4097134ff3c332f xmlns="0b785920-9f70-4232-9ea8-a80b59ef10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599D7E59BC949902DCA9B1A69A567" ma:contentTypeVersion="19" ma:contentTypeDescription="Create a new document." ma:contentTypeScope="" ma:versionID="4aae78028a5199e96b64358d916b02c8">
  <xsd:schema xmlns:xsd="http://www.w3.org/2001/XMLSchema" xmlns:xs="http://www.w3.org/2001/XMLSchema" xmlns:p="http://schemas.microsoft.com/office/2006/metadata/properties" xmlns:ns2="0b785920-9f70-4232-9ea8-a80b59ef1013" xmlns:ns3="3fabe6d8-3cee-4882-8ce9-342a8a500709" targetNamespace="http://schemas.microsoft.com/office/2006/metadata/properties" ma:root="true" ma:fieldsID="f10e966185231e08f629e01df42e3e19" ns2:_="" ns3:_="">
    <xsd:import namespace="0b785920-9f70-4232-9ea8-a80b59ef1013"/>
    <xsd:import namespace="3fabe6d8-3cee-4882-8ce9-342a8a500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5920-9f70-4232-9ea8-a80b59ef1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be6d8-3cee-4882-8ce9-342a8a500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98b18d-66c6-4738-af64-4173d55a8145}" ma:internalName="TaxCatchAll" ma:showField="CatchAllData" ma:web="3fabe6d8-3cee-4882-8ce9-342a8a500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A2CE4-D739-48C5-A36F-F858DC41DD00}">
  <ds:schemaRefs>
    <ds:schemaRef ds:uri="http://purl.org/dc/elements/1.1/"/>
    <ds:schemaRef ds:uri="0b785920-9f70-4232-9ea8-a80b59ef1013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fabe6d8-3cee-4882-8ce9-342a8a5007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B69375-10DD-4292-80BE-737604666B87}">
  <ds:schemaRefs>
    <ds:schemaRef ds:uri="0b785920-9f70-4232-9ea8-a80b59ef1013"/>
    <ds:schemaRef ds:uri="3fabe6d8-3cee-4882-8ce9-342a8a5007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95DAA9-645B-4FA4-B915-52A00CB8C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1619</Words>
  <Application>Microsoft Office PowerPoint</Application>
  <PresentationFormat>Widescreen</PresentationFormat>
  <Paragraphs>280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Century Gothic</vt:lpstr>
      <vt:lpstr>Courier New</vt:lpstr>
      <vt:lpstr>Times New Roman</vt:lpstr>
      <vt:lpstr>Wingdings 2</vt:lpstr>
      <vt:lpstr>Quotable</vt:lpstr>
      <vt:lpstr>Microsoft Excel Chart</vt:lpstr>
      <vt:lpstr>Lassiter High School</vt:lpstr>
      <vt:lpstr>Lassiter Facts</vt:lpstr>
      <vt:lpstr>Lassiter Graduates</vt:lpstr>
      <vt:lpstr>End of Course Tests (EOC)</vt:lpstr>
      <vt:lpstr>PowerPoint Presentation</vt:lpstr>
      <vt:lpstr>PowerPoint Presentation</vt:lpstr>
      <vt:lpstr>Behavior Expectations</vt:lpstr>
      <vt:lpstr>Tonight’s Plan </vt:lpstr>
      <vt:lpstr>PowerPoint Presentation</vt:lpstr>
      <vt:lpstr>Grading Scale and Credits</vt:lpstr>
      <vt:lpstr>Promotion</vt:lpstr>
      <vt:lpstr>Georgia Athletic Eligibility </vt:lpstr>
      <vt:lpstr>Graduation Requirements </vt:lpstr>
      <vt:lpstr>Language Arts- 4 credits required </vt:lpstr>
      <vt:lpstr>Math- 4 credits required</vt:lpstr>
      <vt:lpstr>Social Studies- 3 credits required</vt:lpstr>
      <vt:lpstr>Science- 4 credits required</vt:lpstr>
      <vt:lpstr>Health and Personal Fitness- 1 credit required</vt:lpstr>
      <vt:lpstr>Career Tech/World Lang/Fine Arts- 3 credits required</vt:lpstr>
      <vt:lpstr>9th Grade End of Course (EOC) Tests </vt:lpstr>
      <vt:lpstr>Final Exams</vt:lpstr>
      <vt:lpstr>What is on a high school transcript?</vt:lpstr>
      <vt:lpstr>Lassiter  Transcript </vt:lpstr>
      <vt:lpstr>GPAs</vt:lpstr>
      <vt:lpstr>What is a GPA? And how to calculate?</vt:lpstr>
      <vt:lpstr>What about Honors and AP Courses?</vt:lpstr>
      <vt:lpstr>Why take Honors and AP courses?</vt:lpstr>
      <vt:lpstr>Different GPAs and when they are used </vt:lpstr>
      <vt:lpstr>HOPE Scholarship Details </vt:lpstr>
      <vt:lpstr>After High School--  What are Colleges Looking for?</vt:lpstr>
      <vt:lpstr>Freshmen Year Grades– What do they count for in College Admissions?</vt:lpstr>
      <vt:lpstr>Course Rigor</vt:lpstr>
      <vt:lpstr>PowerPoint Presentation</vt:lpstr>
      <vt:lpstr>Giving Back Service Plan </vt:lpstr>
      <vt:lpstr>Naviance</vt:lpstr>
      <vt:lpstr>Success in High School </vt:lpstr>
      <vt:lpstr>Homework</vt:lpstr>
      <vt:lpstr>Parent Vue/Student Vue </vt:lpstr>
      <vt:lpstr>Freshmen Advisement</vt:lpstr>
      <vt:lpstr>Other Upcoming Events</vt:lpstr>
      <vt:lpstr>Thanks for coming!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Hughes</dc:creator>
  <cp:lastModifiedBy>Lindsey Johnson</cp:lastModifiedBy>
  <cp:revision>27</cp:revision>
  <dcterms:created xsi:type="dcterms:W3CDTF">2018-08-07T00:54:11Z</dcterms:created>
  <dcterms:modified xsi:type="dcterms:W3CDTF">2025-08-11T22:19:55Z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0x010100701599D7E59BC949902DCA9B1A69A567</vt:lpwstr>
  </property>
  <property fmtid="{D5CDD505-2E9C-101B-9397-08002B2CF9AE}" pid="3" name="MediaServiceImageTags">
    <vt:lpwstr/>
  </property>
</Properties>
</file>