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823" r:id="rId5"/>
  </p:sldMasterIdLst>
  <p:notesMasterIdLst>
    <p:notesMasterId r:id="rId49"/>
  </p:notesMasterIdLst>
  <p:handoutMasterIdLst>
    <p:handoutMasterId r:id="rId50"/>
  </p:handoutMasterIdLst>
  <p:sldIdLst>
    <p:sldId id="258" r:id="rId6"/>
    <p:sldId id="257" r:id="rId7"/>
    <p:sldId id="262" r:id="rId8"/>
    <p:sldId id="385" r:id="rId9"/>
    <p:sldId id="330" r:id="rId10"/>
    <p:sldId id="384" r:id="rId11"/>
    <p:sldId id="380" r:id="rId12"/>
    <p:sldId id="390" r:id="rId13"/>
    <p:sldId id="382" r:id="rId14"/>
    <p:sldId id="386" r:id="rId15"/>
    <p:sldId id="388" r:id="rId16"/>
    <p:sldId id="319" r:id="rId17"/>
    <p:sldId id="387" r:id="rId18"/>
    <p:sldId id="389" r:id="rId19"/>
    <p:sldId id="340" r:id="rId20"/>
    <p:sldId id="337" r:id="rId21"/>
    <p:sldId id="285" r:id="rId22"/>
    <p:sldId id="378" r:id="rId23"/>
    <p:sldId id="266" r:id="rId24"/>
    <p:sldId id="273" r:id="rId25"/>
    <p:sldId id="272" r:id="rId26"/>
    <p:sldId id="294" r:id="rId27"/>
    <p:sldId id="383" r:id="rId28"/>
    <p:sldId id="323" r:id="rId29"/>
    <p:sldId id="306" r:id="rId30"/>
    <p:sldId id="392" r:id="rId31"/>
    <p:sldId id="307" r:id="rId32"/>
    <p:sldId id="381" r:id="rId33"/>
    <p:sldId id="310" r:id="rId34"/>
    <p:sldId id="312" r:id="rId35"/>
    <p:sldId id="313" r:id="rId36"/>
    <p:sldId id="329" r:id="rId37"/>
    <p:sldId id="320" r:id="rId38"/>
    <p:sldId id="322" r:id="rId39"/>
    <p:sldId id="321" r:id="rId40"/>
    <p:sldId id="324" r:id="rId41"/>
    <p:sldId id="325" r:id="rId42"/>
    <p:sldId id="327" r:id="rId43"/>
    <p:sldId id="368" r:id="rId44"/>
    <p:sldId id="370" r:id="rId45"/>
    <p:sldId id="328" r:id="rId46"/>
    <p:sldId id="284" r:id="rId47"/>
    <p:sldId id="335" r:id="rId48"/>
  </p:sldIdLst>
  <p:sldSz cx="9144000" cy="6858000" type="screen4x3"/>
  <p:notesSz cx="6954838" cy="9240838"/>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66FF"/>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2C75A-514F-4A1A-9950-1C29C5B2A9B8}" v="1" dt="2025-08-14T13:59:19.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0835" name="Rectangle 3"/>
          <p:cNvSpPr>
            <a:spLocks noGrp="1" noChangeArrowheads="1"/>
          </p:cNvSpPr>
          <p:nvPr>
            <p:ph type="dt" sz="quarter" idx="1"/>
          </p:nvPr>
        </p:nvSpPr>
        <p:spPr bwMode="auto">
          <a:xfrm>
            <a:off x="3941076"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0836" name="Rectangle 4"/>
          <p:cNvSpPr>
            <a:spLocks noGrp="1" noChangeArrowheads="1"/>
          </p:cNvSpPr>
          <p:nvPr>
            <p:ph type="ftr" sz="quarter" idx="2"/>
          </p:nvPr>
        </p:nvSpPr>
        <p:spPr bwMode="auto">
          <a:xfrm>
            <a:off x="0"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0837" name="Rectangle 5"/>
          <p:cNvSpPr>
            <a:spLocks noGrp="1" noChangeArrowheads="1"/>
          </p:cNvSpPr>
          <p:nvPr>
            <p:ph type="sldNum" sz="quarter" idx="3"/>
          </p:nvPr>
        </p:nvSpPr>
        <p:spPr bwMode="auto">
          <a:xfrm>
            <a:off x="3941076"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E2F917-AAFE-4044-8C19-38B3E5B10F62}" type="slidenum">
              <a:rPr lang="en-US"/>
              <a:pPr>
                <a:defRPr/>
              </a:pPr>
              <a:t>‹#›</a:t>
            </a:fld>
            <a:endParaRPr lang="en-US"/>
          </a:p>
        </p:txBody>
      </p:sp>
    </p:spTree>
    <p:extLst>
      <p:ext uri="{BB962C8B-B14F-4D97-AF65-F5344CB8AC3E}">
        <p14:creationId xmlns:p14="http://schemas.microsoft.com/office/powerpoint/2010/main" val="2175347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1075" name="Rectangle 3"/>
          <p:cNvSpPr>
            <a:spLocks noGrp="1" noChangeArrowheads="1"/>
          </p:cNvSpPr>
          <p:nvPr>
            <p:ph type="dt" idx="1"/>
          </p:nvPr>
        </p:nvSpPr>
        <p:spPr bwMode="auto">
          <a:xfrm>
            <a:off x="3941076"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F127429-B97B-48E7-A2CF-269E996968A0}" type="datetimeFigureOut">
              <a:rPr lang="en-US"/>
              <a:pPr/>
              <a:t>8/14/2025</a:t>
            </a:fld>
            <a:endParaRPr lang="en-US"/>
          </a:p>
        </p:txBody>
      </p:sp>
      <p:sp>
        <p:nvSpPr>
          <p:cNvPr id="131076"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131077" name="Rectangle 5"/>
          <p:cNvSpPr>
            <a:spLocks noGrp="1" noChangeArrowheads="1"/>
          </p:cNvSpPr>
          <p:nvPr>
            <p:ph type="body" sz="quarter" idx="3"/>
          </p:nvPr>
        </p:nvSpPr>
        <p:spPr bwMode="auto">
          <a:xfrm>
            <a:off x="927313" y="4389399"/>
            <a:ext cx="5100215" cy="4158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78" name="Rectangle 6"/>
          <p:cNvSpPr>
            <a:spLocks noGrp="1" noChangeArrowheads="1"/>
          </p:cNvSpPr>
          <p:nvPr>
            <p:ph type="ftr" sz="quarter" idx="4"/>
          </p:nvPr>
        </p:nvSpPr>
        <p:spPr bwMode="auto">
          <a:xfrm>
            <a:off x="0"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1079" name="Rectangle 7"/>
          <p:cNvSpPr>
            <a:spLocks noGrp="1" noChangeArrowheads="1"/>
          </p:cNvSpPr>
          <p:nvPr>
            <p:ph type="sldNum" sz="quarter" idx="5"/>
          </p:nvPr>
        </p:nvSpPr>
        <p:spPr bwMode="auto">
          <a:xfrm>
            <a:off x="3941076"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7EA6EA-69CE-4167-899E-4950A654EB33}" type="slidenum">
              <a:rPr lang="en-US"/>
              <a:pPr/>
              <a:t>‹#›</a:t>
            </a:fld>
            <a:endParaRPr lang="en-US"/>
          </a:p>
        </p:txBody>
      </p:sp>
    </p:spTree>
    <p:extLst>
      <p:ext uri="{BB962C8B-B14F-4D97-AF65-F5344CB8AC3E}">
        <p14:creationId xmlns:p14="http://schemas.microsoft.com/office/powerpoint/2010/main" val="12982924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937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CEAB6DB-01F9-4C3F-9638-50F0CC786FB5}" type="slidenum">
              <a:rPr lang="en-US" altLang="en-US" smtClean="0"/>
              <a:pPr/>
              <a:t>26</a:t>
            </a:fld>
            <a:endParaRPr lang="en-US" altLang="en-US"/>
          </a:p>
        </p:txBody>
      </p:sp>
    </p:spTree>
    <p:extLst>
      <p:ext uri="{BB962C8B-B14F-4D97-AF65-F5344CB8AC3E}">
        <p14:creationId xmlns:p14="http://schemas.microsoft.com/office/powerpoint/2010/main" val="281220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33D31D4-6461-4718-A722-8C6CB1293841}" type="slidenum">
              <a:rPr lang="en-US" altLang="en-US" smtClean="0"/>
              <a:pPr/>
              <a:t>27</a:t>
            </a:fld>
            <a:endParaRPr lang="en-US" altLang="en-US"/>
          </a:p>
        </p:txBody>
      </p:sp>
    </p:spTree>
    <p:extLst>
      <p:ext uri="{BB962C8B-B14F-4D97-AF65-F5344CB8AC3E}">
        <p14:creationId xmlns:p14="http://schemas.microsoft.com/office/powerpoint/2010/main" val="182065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EA6EA-69CE-4167-899E-4950A654EB33}" type="slidenum">
              <a:rPr lang="en-US" smtClean="0"/>
              <a:pPr/>
              <a:t>28</a:t>
            </a:fld>
            <a:endParaRPr lang="en-US"/>
          </a:p>
        </p:txBody>
      </p:sp>
    </p:spTree>
    <p:extLst>
      <p:ext uri="{BB962C8B-B14F-4D97-AF65-F5344CB8AC3E}">
        <p14:creationId xmlns:p14="http://schemas.microsoft.com/office/powerpoint/2010/main" val="75867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Go into Naviance and show #3 on counselor</a:t>
            </a:r>
            <a:r>
              <a:rPr lang="en-US" sz="2000" baseline="0"/>
              <a:t> list</a:t>
            </a:r>
            <a:endParaRPr lang="en-US" sz="2000"/>
          </a:p>
        </p:txBody>
      </p:sp>
      <p:sp>
        <p:nvSpPr>
          <p:cNvPr id="4" name="Slide Number Placeholder 3"/>
          <p:cNvSpPr>
            <a:spLocks noGrp="1"/>
          </p:cNvSpPr>
          <p:nvPr>
            <p:ph type="sldNum" sz="quarter" idx="10"/>
          </p:nvPr>
        </p:nvSpPr>
        <p:spPr/>
        <p:txBody>
          <a:bodyPr/>
          <a:lstStyle/>
          <a:p>
            <a:fld id="{FF6C1467-7047-433E-9400-B4A208DD3A83}" type="slidenum">
              <a:rPr lang="en-US" smtClean="0"/>
              <a:t>29</a:t>
            </a:fld>
            <a:endParaRPr lang="en-US"/>
          </a:p>
        </p:txBody>
      </p:sp>
    </p:spTree>
    <p:extLst>
      <p:ext uri="{BB962C8B-B14F-4D97-AF65-F5344CB8AC3E}">
        <p14:creationId xmlns:p14="http://schemas.microsoft.com/office/powerpoint/2010/main" val="287843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CB29CB-1D6D-4B53-8FE8-2DCDE575307D}" type="slidenum">
              <a:rPr lang="en-US" altLang="en-US" smtClean="0"/>
              <a:pPr/>
              <a:t>30</a:t>
            </a:fld>
            <a:endParaRPr lang="en-US" altLang="en-US"/>
          </a:p>
        </p:txBody>
      </p:sp>
    </p:spTree>
    <p:extLst>
      <p:ext uri="{BB962C8B-B14F-4D97-AF65-F5344CB8AC3E}">
        <p14:creationId xmlns:p14="http://schemas.microsoft.com/office/powerpoint/2010/main" val="204281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Tell students about follow-up AO sessions.</a:t>
            </a:r>
          </a:p>
        </p:txBody>
      </p:sp>
      <p:sp>
        <p:nvSpPr>
          <p:cNvPr id="4" name="Slide Number Placeholder 3"/>
          <p:cNvSpPr>
            <a:spLocks noGrp="1"/>
          </p:cNvSpPr>
          <p:nvPr>
            <p:ph type="sldNum" sz="quarter" idx="10"/>
          </p:nvPr>
        </p:nvSpPr>
        <p:spPr/>
        <p:txBody>
          <a:bodyPr/>
          <a:lstStyle/>
          <a:p>
            <a:fld id="{FF6C1467-7047-433E-9400-B4A208DD3A83}" type="slidenum">
              <a:rPr lang="en-US" smtClean="0"/>
              <a:t>31</a:t>
            </a:fld>
            <a:endParaRPr lang="en-US"/>
          </a:p>
        </p:txBody>
      </p:sp>
    </p:spTree>
    <p:extLst>
      <p:ext uri="{BB962C8B-B14F-4D97-AF65-F5344CB8AC3E}">
        <p14:creationId xmlns:p14="http://schemas.microsoft.com/office/powerpoint/2010/main" val="608091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631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82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494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885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235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86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568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EA6EA-69CE-4167-899E-4950A654EB33}" type="slidenum">
              <a:rPr lang="en-US" smtClean="0"/>
              <a:pPr/>
              <a:t>22</a:t>
            </a:fld>
            <a:endParaRPr lang="en-US"/>
          </a:p>
        </p:txBody>
      </p:sp>
    </p:spTree>
    <p:extLst>
      <p:ext uri="{BB962C8B-B14F-4D97-AF65-F5344CB8AC3E}">
        <p14:creationId xmlns:p14="http://schemas.microsoft.com/office/powerpoint/2010/main" val="139173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CEAB6DB-01F9-4C3F-9638-50F0CC786FB5}" type="slidenum">
              <a:rPr lang="en-US" altLang="en-US" smtClean="0"/>
              <a:pPr/>
              <a:t>25</a:t>
            </a:fld>
            <a:endParaRPr lang="en-US" altLang="en-US"/>
          </a:p>
        </p:txBody>
      </p:sp>
    </p:spTree>
    <p:extLst>
      <p:ext uri="{BB962C8B-B14F-4D97-AF65-F5344CB8AC3E}">
        <p14:creationId xmlns:p14="http://schemas.microsoft.com/office/powerpoint/2010/main" val="303923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2813" y="1905000"/>
            <a:ext cx="8110537"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B9484FDE-2DD8-4B84-9630-6F57538130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192088"/>
            <a:ext cx="5970587" cy="59039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282D1856-B1D0-4514-BFB4-3CF5C7389F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3488" y="1905000"/>
            <a:ext cx="3979862" cy="4191000"/>
          </a:xfrm>
          <a:prstGeom prst="rect">
            <a:avLst/>
          </a:prstGeom>
        </p:spPr>
        <p:txBody>
          <a:bodyPr/>
          <a:lstStyle/>
          <a:p>
            <a:pPr lvl="0"/>
            <a:endParaRPr lang="en-US" noProof="0"/>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EC77EA9D-D56A-4828-925E-B8F076FC1A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3488" y="1905000"/>
            <a:ext cx="3979862" cy="4191000"/>
          </a:xfrm>
          <a:prstGeom prst="rect">
            <a:avLst/>
          </a:prstGeom>
        </p:spPr>
        <p:txBody>
          <a:bodyPr/>
          <a:lstStyle/>
          <a:p>
            <a:pPr lvl="0"/>
            <a:endParaRPr lang="en-US" noProof="0"/>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F8924C59-9EFB-461E-8C21-3900867492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912813" y="1905000"/>
            <a:ext cx="3978275" cy="4191000"/>
          </a:xfrm>
          <a:prstGeom prst="rect">
            <a:avLst/>
          </a:prstGeom>
        </p:spPr>
        <p:txBody>
          <a:bodyPr/>
          <a:lstStyle/>
          <a:p>
            <a:pPr lvl="0"/>
            <a:endParaRPr lang="en-US" noProof="0"/>
          </a:p>
        </p:txBody>
      </p:sp>
      <p:sp>
        <p:nvSpPr>
          <p:cNvPr id="4" name="Text Placeholder 3"/>
          <p:cNvSpPr>
            <a:spLocks noGrp="1"/>
          </p:cNvSpPr>
          <p:nvPr>
            <p:ph type="body" sz="half" idx="2"/>
          </p:nvPr>
        </p:nvSpPr>
        <p:spPr>
          <a:xfrm>
            <a:off x="5043488" y="1905000"/>
            <a:ext cx="3979862"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4F70862B-6E81-4062-8226-5DE710AE7AA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9B458D8D-555B-416A-8EEC-D1FC56264669}" type="slidenum">
              <a:rPr lang="en-US" smtClean="0"/>
              <a:pPr>
                <a:defRPr/>
              </a:pPr>
              <a:t>‹#›</a:t>
            </a:fld>
            <a:endParaRPr lang="en-US"/>
          </a:p>
        </p:txBody>
      </p:sp>
    </p:spTree>
    <p:extLst>
      <p:ext uri="{BB962C8B-B14F-4D97-AF65-F5344CB8AC3E}">
        <p14:creationId xmlns:p14="http://schemas.microsoft.com/office/powerpoint/2010/main" val="21027022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484FDE-2DD8-4B84-9630-6F57538130CE}" type="slidenum">
              <a:rPr lang="en-US" smtClean="0"/>
              <a:pPr>
                <a:defRPr/>
              </a:pPr>
              <a:t>‹#›</a:t>
            </a:fld>
            <a:endParaRPr lang="en-US"/>
          </a:p>
        </p:txBody>
      </p:sp>
    </p:spTree>
    <p:extLst>
      <p:ext uri="{BB962C8B-B14F-4D97-AF65-F5344CB8AC3E}">
        <p14:creationId xmlns:p14="http://schemas.microsoft.com/office/powerpoint/2010/main" val="224987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2179324F-4B26-47D9-A132-540A61F3E15E}" type="slidenum">
              <a:rPr lang="en-US" smtClean="0"/>
              <a:pPr>
                <a:defRPr/>
              </a:pPr>
              <a:t>‹#›</a:t>
            </a:fld>
            <a:endParaRPr lang="en-US"/>
          </a:p>
        </p:txBody>
      </p:sp>
    </p:spTree>
    <p:extLst>
      <p:ext uri="{BB962C8B-B14F-4D97-AF65-F5344CB8AC3E}">
        <p14:creationId xmlns:p14="http://schemas.microsoft.com/office/powerpoint/2010/main" val="350417328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0B77B9-0A85-4069-A76E-6B26B9D0C06C}" type="slidenum">
              <a:rPr lang="en-US" smtClean="0"/>
              <a:pPr>
                <a:defRPr/>
              </a:pPr>
              <a:t>‹#›</a:t>
            </a:fld>
            <a:endParaRPr lang="en-US"/>
          </a:p>
        </p:txBody>
      </p:sp>
    </p:spTree>
    <p:extLst>
      <p:ext uri="{BB962C8B-B14F-4D97-AF65-F5344CB8AC3E}">
        <p14:creationId xmlns:p14="http://schemas.microsoft.com/office/powerpoint/2010/main" val="20371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F5E836-F997-4098-BE80-281E9C2C160A}" type="slidenum">
              <a:rPr lang="en-US" smtClean="0"/>
              <a:pPr>
                <a:defRPr/>
              </a:pPr>
              <a:t>‹#›</a:t>
            </a:fld>
            <a:endParaRPr lang="en-US"/>
          </a:p>
        </p:txBody>
      </p:sp>
    </p:spTree>
    <p:extLst>
      <p:ext uri="{BB962C8B-B14F-4D97-AF65-F5344CB8AC3E}">
        <p14:creationId xmlns:p14="http://schemas.microsoft.com/office/powerpoint/2010/main" val="228044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36F6AE-D1FE-4905-953F-916D632FCACF}" type="slidenum">
              <a:rPr lang="en-US" smtClean="0"/>
              <a:pPr>
                <a:defRPr/>
              </a:pPr>
              <a:t>‹#›</a:t>
            </a:fld>
            <a:endParaRPr lang="en-US"/>
          </a:p>
        </p:txBody>
      </p:sp>
    </p:spTree>
    <p:extLst>
      <p:ext uri="{BB962C8B-B14F-4D97-AF65-F5344CB8AC3E}">
        <p14:creationId xmlns:p14="http://schemas.microsoft.com/office/powerpoint/2010/main" val="7918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2179324F-4B26-47D9-A132-540A61F3E1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C02BCF4-B6E6-4D5D-924B-236994FECDA6}" type="slidenum">
              <a:rPr lang="en-US" smtClean="0"/>
              <a:pPr>
                <a:defRPr/>
              </a:pPr>
              <a:t>‹#›</a:t>
            </a:fld>
            <a:endParaRPr lang="en-US"/>
          </a:p>
        </p:txBody>
      </p:sp>
    </p:spTree>
    <p:extLst>
      <p:ext uri="{BB962C8B-B14F-4D97-AF65-F5344CB8AC3E}">
        <p14:creationId xmlns:p14="http://schemas.microsoft.com/office/powerpoint/2010/main" val="3342007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lvl1pPr algn="r">
              <a:defRPr/>
            </a:lvl1pPr>
          </a:lstStyle>
          <a:p>
            <a:pPr>
              <a:defRPr/>
            </a:pPr>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48C1DA0C-1D51-4A5E-B1B5-D48B8C696896}" type="slidenum">
              <a:rPr lang="en-US" smtClean="0"/>
              <a:pPr>
                <a:defRPr/>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034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33484E92-EF45-4D1C-9C9D-AF58FAC8B352}" type="slidenum">
              <a:rPr lang="en-US" smtClean="0"/>
              <a:pPr>
                <a:defRPr/>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406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FC2539-1E06-4283-AC2B-89D4202E9945}" type="slidenum">
              <a:rPr lang="en-US" smtClean="0"/>
              <a:pPr>
                <a:defRPr/>
              </a:pPr>
              <a:t>‹#›</a:t>
            </a:fld>
            <a:endParaRPr lang="en-US"/>
          </a:p>
        </p:txBody>
      </p:sp>
    </p:spTree>
    <p:extLst>
      <p:ext uri="{BB962C8B-B14F-4D97-AF65-F5344CB8AC3E}">
        <p14:creationId xmlns:p14="http://schemas.microsoft.com/office/powerpoint/2010/main" val="326396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D1856-B1D0-4514-BFB4-3CF5C7389F5D}" type="slidenum">
              <a:rPr lang="en-US" smtClean="0"/>
              <a:pPr>
                <a:defRPr/>
              </a:pPr>
              <a:t>‹#›</a:t>
            </a:fld>
            <a:endParaRPr lang="en-US"/>
          </a:p>
        </p:txBody>
      </p:sp>
    </p:spTree>
    <p:extLst>
      <p:ext uri="{BB962C8B-B14F-4D97-AF65-F5344CB8AC3E}">
        <p14:creationId xmlns:p14="http://schemas.microsoft.com/office/powerpoint/2010/main" val="2835391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3488" y="1905000"/>
            <a:ext cx="3979862" cy="4191000"/>
          </a:xfrm>
        </p:spPr>
        <p:txBody>
          <a:bodyPr/>
          <a:lstStyle/>
          <a:p>
            <a:pPr lvl="0"/>
            <a:endParaRPr lang="en-US" noProof="0"/>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EC77EA9D-D56A-4828-925E-B8F076FC1A0E}" type="slidenum">
              <a:rPr lang="en-US"/>
              <a:pPr>
                <a:defRPr/>
              </a:pPr>
              <a:t>‹#›</a:t>
            </a:fld>
            <a:endParaRPr lang="en-US"/>
          </a:p>
        </p:txBody>
      </p:sp>
    </p:spTree>
    <p:extLst>
      <p:ext uri="{BB962C8B-B14F-4D97-AF65-F5344CB8AC3E}">
        <p14:creationId xmlns:p14="http://schemas.microsoft.com/office/powerpoint/2010/main" val="3343359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3488" y="1905000"/>
            <a:ext cx="3979862" cy="4191000"/>
          </a:xfrm>
        </p:spPr>
        <p:txBody>
          <a:bodyPr/>
          <a:lstStyle/>
          <a:p>
            <a:pPr lvl="0"/>
            <a:endParaRPr lang="en-US" noProof="0"/>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8924C59-9EFB-461E-8C21-3900867492FC}" type="slidenum">
              <a:rPr lang="en-US"/>
              <a:pPr>
                <a:defRPr/>
              </a:pPr>
              <a:t>‹#›</a:t>
            </a:fld>
            <a:endParaRPr lang="en-US"/>
          </a:p>
        </p:txBody>
      </p:sp>
    </p:spTree>
    <p:extLst>
      <p:ext uri="{BB962C8B-B14F-4D97-AF65-F5344CB8AC3E}">
        <p14:creationId xmlns:p14="http://schemas.microsoft.com/office/powerpoint/2010/main" val="288137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710B77B9-0A85-4069-A76E-6B26B9D0C0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8"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49F5E836-F997-4098-BE80-281E9C2C16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4"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5536F6AE-D1FE-4905-953F-916D632FCA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3"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2C02BCF4-B6E6-4D5D-924B-236994FECD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48C1DA0C-1D51-4A5E-B1B5-D48B8C69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33484E92-EF45-4D1C-9C9D-AF58FAC8B3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2813" y="1905000"/>
            <a:ext cx="8110537" cy="4191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en-US"/>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16FC2539-1E06-4283-AC2B-89D4202E99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71"/>
          <p:cNvGrpSpPr>
            <a:grpSpLocks/>
          </p:cNvGrpSpPr>
          <p:nvPr/>
        </p:nvGrpSpPr>
        <p:grpSpPr bwMode="auto">
          <a:xfrm>
            <a:off x="0" y="0"/>
            <a:ext cx="9147175" cy="6867525"/>
            <a:chOff x="0" y="0"/>
            <a:chExt cx="5762" cy="4326"/>
          </a:xfrm>
        </p:grpSpPr>
        <p:sp>
          <p:nvSpPr>
            <p:cNvPr id="53251"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2"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3"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4"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5"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6"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7"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8"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59"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0"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1"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2"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3"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4"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5"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6"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7"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8"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69"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0"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1"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2"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3"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4"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5"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6"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7"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8"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79"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0"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1"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2"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3"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4"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5"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6"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7"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8"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89"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0"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1"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2"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3"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4"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5"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6"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7"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8"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299"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0"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1"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2"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3"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4"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5"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6"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7"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8"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09"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10"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311"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53312"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en-US"/>
            </a:p>
          </p:txBody>
        </p:sp>
      </p:grpSp>
      <p:sp>
        <p:nvSpPr>
          <p:cNvPr id="70" name="GraphShape" hidden="1"/>
          <p:cNvSpPr/>
          <p:nvPr userDrawn="1"/>
        </p:nvSpPr>
        <p:spPr bwMode="auto">
          <a:xfrm>
            <a:off x="127000" y="254000"/>
            <a:ext cx="1270000" cy="12700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Verdana" pitchFamily="34" charset="0"/>
              </a:rPr>
              <a:t>iRespond Graph</a:t>
            </a:r>
          </a:p>
        </p:txBody>
      </p:sp>
      <p:grpSp>
        <p:nvGrpSpPr>
          <p:cNvPr id="100" name="CorrectBarGroup"/>
          <p:cNvGrpSpPr/>
          <p:nvPr userDrawn="1"/>
        </p:nvGrpSpPr>
        <p:grpSpPr>
          <a:xfrm>
            <a:off x="1270000" y="3175000"/>
            <a:ext cx="2667000" cy="2540000"/>
            <a:chOff x="1270000" y="3175000"/>
            <a:chExt cx="2667000" cy="2540000"/>
          </a:xfrm>
        </p:grpSpPr>
        <p:sp>
          <p:nvSpPr>
            <p:cNvPr id="72" name="CorrectBar0"/>
            <p:cNvSpPr/>
            <p:nvPr userDrawn="1"/>
          </p:nvSpPr>
          <p:spPr bwMode="auto">
            <a:xfrm>
              <a:off x="1270000" y="3175000"/>
              <a:ext cx="1079500" cy="2540000"/>
            </a:xfrm>
            <a:prstGeom prst="rect">
              <a:avLst/>
            </a:prstGeom>
            <a:solidFill>
              <a:srgbClr val="22FF2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75" name="CorrectBar1"/>
            <p:cNvSpPr/>
            <p:nvPr userDrawn="1"/>
          </p:nvSpPr>
          <p:spPr bwMode="auto">
            <a:xfrm>
              <a:off x="2857500" y="4445000"/>
              <a:ext cx="1079500" cy="1270000"/>
            </a:xfrm>
            <a:prstGeom prst="rect">
              <a:avLst/>
            </a:prstGeom>
            <a:solidFill>
              <a:srgbClr val="22FF2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98" name="PercentLabelGroup"/>
          <p:cNvGrpSpPr/>
          <p:nvPr userDrawn="1"/>
        </p:nvGrpSpPr>
        <p:grpSpPr>
          <a:xfrm>
            <a:off x="1270000" y="1270000"/>
            <a:ext cx="7429500" cy="317500"/>
            <a:chOff x="1270000" y="1270000"/>
            <a:chExt cx="7429500" cy="317500"/>
          </a:xfrm>
        </p:grpSpPr>
        <p:sp>
          <p:nvSpPr>
            <p:cNvPr id="71" name="PercentLabel0"/>
            <p:cNvSpPr/>
            <p:nvPr userDrawn="1"/>
          </p:nvSpPr>
          <p:spPr bwMode="auto">
            <a:xfrm>
              <a:off x="1270000" y="1270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67%</a:t>
              </a:r>
            </a:p>
          </p:txBody>
        </p:sp>
        <p:sp>
          <p:nvSpPr>
            <p:cNvPr id="74" name="PercentLabel1"/>
            <p:cNvSpPr/>
            <p:nvPr userDrawn="1"/>
          </p:nvSpPr>
          <p:spPr bwMode="auto">
            <a:xfrm>
              <a:off x="2857500" y="1270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33%</a:t>
              </a:r>
            </a:p>
          </p:txBody>
        </p:sp>
        <p:sp>
          <p:nvSpPr>
            <p:cNvPr id="77" name="PercentLabel2"/>
            <p:cNvSpPr/>
            <p:nvPr userDrawn="1"/>
          </p:nvSpPr>
          <p:spPr bwMode="auto">
            <a:xfrm>
              <a:off x="4445000" y="1270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100%</a:t>
              </a:r>
            </a:p>
          </p:txBody>
        </p:sp>
        <p:sp>
          <p:nvSpPr>
            <p:cNvPr id="80" name="PercentLabel3"/>
            <p:cNvSpPr/>
            <p:nvPr userDrawn="1"/>
          </p:nvSpPr>
          <p:spPr bwMode="auto">
            <a:xfrm>
              <a:off x="6032500" y="1270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100%</a:t>
              </a:r>
            </a:p>
          </p:txBody>
        </p:sp>
        <p:sp>
          <p:nvSpPr>
            <p:cNvPr id="83" name="PercentLabel4"/>
            <p:cNvSpPr/>
            <p:nvPr userDrawn="1"/>
          </p:nvSpPr>
          <p:spPr bwMode="auto">
            <a:xfrm>
              <a:off x="7620000" y="1270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67%</a:t>
              </a:r>
            </a:p>
          </p:txBody>
        </p:sp>
      </p:grpSp>
      <p:grpSp>
        <p:nvGrpSpPr>
          <p:cNvPr id="101" name="IncorrectBarGroup"/>
          <p:cNvGrpSpPr/>
          <p:nvPr userDrawn="1"/>
        </p:nvGrpSpPr>
        <p:grpSpPr>
          <a:xfrm>
            <a:off x="4445000" y="1905000"/>
            <a:ext cx="4254500" cy="3810000"/>
            <a:chOff x="4445000" y="1905000"/>
            <a:chExt cx="4254500" cy="3810000"/>
          </a:xfrm>
        </p:grpSpPr>
        <p:sp>
          <p:nvSpPr>
            <p:cNvPr id="78" name="IncorrectBar2"/>
            <p:cNvSpPr/>
            <p:nvPr userDrawn="1"/>
          </p:nvSpPr>
          <p:spPr bwMode="auto">
            <a:xfrm>
              <a:off x="4445000" y="1905000"/>
              <a:ext cx="1079500" cy="3810000"/>
            </a:xfrm>
            <a:prstGeom prst="rect">
              <a:avLst/>
            </a:prstGeom>
            <a:solidFill>
              <a:srgbClr val="FF222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81" name="IncorrectBar3"/>
            <p:cNvSpPr/>
            <p:nvPr userDrawn="1"/>
          </p:nvSpPr>
          <p:spPr bwMode="auto">
            <a:xfrm>
              <a:off x="6032500" y="1905000"/>
              <a:ext cx="1079500" cy="3810000"/>
            </a:xfrm>
            <a:prstGeom prst="rect">
              <a:avLst/>
            </a:prstGeom>
            <a:solidFill>
              <a:srgbClr val="FF222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84" name="IncorrectBar4"/>
            <p:cNvSpPr/>
            <p:nvPr userDrawn="1"/>
          </p:nvSpPr>
          <p:spPr bwMode="auto">
            <a:xfrm>
              <a:off x="7620000" y="3175000"/>
              <a:ext cx="1079500" cy="2540000"/>
            </a:xfrm>
            <a:prstGeom prst="rect">
              <a:avLst/>
            </a:prstGeom>
            <a:solidFill>
              <a:srgbClr val="FF222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96" name="XLabelGroup"/>
          <p:cNvGrpSpPr/>
          <p:nvPr userDrawn="1"/>
        </p:nvGrpSpPr>
        <p:grpSpPr>
          <a:xfrm>
            <a:off x="1270000" y="5842000"/>
            <a:ext cx="7429500" cy="317500"/>
            <a:chOff x="1270000" y="5842000"/>
            <a:chExt cx="7429500" cy="317500"/>
          </a:xfrm>
        </p:grpSpPr>
        <p:sp>
          <p:nvSpPr>
            <p:cNvPr id="73" name="XValueLabel0"/>
            <p:cNvSpPr/>
            <p:nvPr userDrawn="1"/>
          </p:nvSpPr>
          <p:spPr bwMode="auto">
            <a:xfrm>
              <a:off x="1270000" y="5842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A*</a:t>
              </a:r>
            </a:p>
          </p:txBody>
        </p:sp>
        <p:sp>
          <p:nvSpPr>
            <p:cNvPr id="76" name="XValueLabel1"/>
            <p:cNvSpPr/>
            <p:nvPr userDrawn="1"/>
          </p:nvSpPr>
          <p:spPr bwMode="auto">
            <a:xfrm>
              <a:off x="2857500" y="5842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B*</a:t>
              </a:r>
            </a:p>
          </p:txBody>
        </p:sp>
        <p:sp>
          <p:nvSpPr>
            <p:cNvPr id="79" name="XValueLabel2"/>
            <p:cNvSpPr/>
            <p:nvPr userDrawn="1"/>
          </p:nvSpPr>
          <p:spPr bwMode="auto">
            <a:xfrm>
              <a:off x="4445000" y="5842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C</a:t>
              </a:r>
            </a:p>
          </p:txBody>
        </p:sp>
        <p:sp>
          <p:nvSpPr>
            <p:cNvPr id="82" name="XValueLabel3"/>
            <p:cNvSpPr/>
            <p:nvPr userDrawn="1"/>
          </p:nvSpPr>
          <p:spPr bwMode="auto">
            <a:xfrm>
              <a:off x="6032500" y="5842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D</a:t>
              </a:r>
            </a:p>
          </p:txBody>
        </p:sp>
        <p:sp>
          <p:nvSpPr>
            <p:cNvPr id="85" name="XValueLabel4"/>
            <p:cNvSpPr/>
            <p:nvPr userDrawn="1"/>
          </p:nvSpPr>
          <p:spPr bwMode="auto">
            <a:xfrm>
              <a:off x="7620000" y="5842000"/>
              <a:ext cx="1079500" cy="3175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Verdana" pitchFamily="34" charset="0"/>
                </a:rPr>
                <a:t>E</a:t>
              </a:r>
            </a:p>
          </p:txBody>
        </p:sp>
      </p:grpSp>
      <p:grpSp>
        <p:nvGrpSpPr>
          <p:cNvPr id="99" name="AxisLineGroup"/>
          <p:cNvGrpSpPr/>
          <p:nvPr userDrawn="1"/>
        </p:nvGrpSpPr>
        <p:grpSpPr>
          <a:xfrm>
            <a:off x="889000" y="1587500"/>
            <a:ext cx="8001000" cy="4127500"/>
            <a:chOff x="889000" y="1587500"/>
            <a:chExt cx="8001000" cy="4127500"/>
          </a:xfrm>
        </p:grpSpPr>
        <p:cxnSp>
          <p:nvCxnSpPr>
            <p:cNvPr id="86" name="XAxisLine"/>
            <p:cNvCxnSpPr/>
            <p:nvPr userDrawn="1"/>
          </p:nvCxnSpPr>
          <p:spPr bwMode="auto">
            <a:xfrm>
              <a:off x="889000" y="5715000"/>
              <a:ext cx="8001000" cy="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cxnSp>
          <p:nvCxnSpPr>
            <p:cNvPr id="87" name="YAxisLine"/>
            <p:cNvCxnSpPr/>
            <p:nvPr userDrawn="1"/>
          </p:nvCxnSpPr>
          <p:spPr bwMode="auto">
            <a:xfrm>
              <a:off x="1016000" y="1587500"/>
              <a:ext cx="0" cy="412750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cxnSp>
          <p:nvCxnSpPr>
            <p:cNvPr id="88" name="YAxisTick0"/>
            <p:cNvCxnSpPr/>
            <p:nvPr userDrawn="1"/>
          </p:nvCxnSpPr>
          <p:spPr bwMode="auto">
            <a:xfrm>
              <a:off x="889000" y="5715000"/>
              <a:ext cx="254000" cy="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cxnSp>
          <p:nvCxnSpPr>
            <p:cNvPr id="90" name="YAxisTick1"/>
            <p:cNvCxnSpPr/>
            <p:nvPr userDrawn="1"/>
          </p:nvCxnSpPr>
          <p:spPr bwMode="auto">
            <a:xfrm>
              <a:off x="889000" y="4445000"/>
              <a:ext cx="254000" cy="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cxnSp>
          <p:nvCxnSpPr>
            <p:cNvPr id="92" name="YAxisTick2"/>
            <p:cNvCxnSpPr/>
            <p:nvPr userDrawn="1"/>
          </p:nvCxnSpPr>
          <p:spPr bwMode="auto">
            <a:xfrm>
              <a:off x="889000" y="3175000"/>
              <a:ext cx="254000" cy="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cxnSp>
          <p:nvCxnSpPr>
            <p:cNvPr id="94" name="YAxisTick3"/>
            <p:cNvCxnSpPr/>
            <p:nvPr userDrawn="1"/>
          </p:nvCxnSpPr>
          <p:spPr bwMode="auto">
            <a:xfrm>
              <a:off x="889000" y="1905000"/>
              <a:ext cx="254000" cy="0"/>
            </a:xfrm>
            <a:prstGeom prst="line">
              <a:avLst/>
            </a:prstGeom>
            <a:solidFill>
              <a:schemeClr val="accent1"/>
            </a:solidFill>
            <a:ln w="25400" cap="flat" cmpd="sng" algn="ctr">
              <a:solidFill>
                <a:srgbClr val="000000"/>
              </a:solidFill>
              <a:prstDash val="solid"/>
              <a:miter lim="800000"/>
              <a:headEnd type="none" w="med" len="med"/>
              <a:tailEnd type="none" w="med" len="med"/>
            </a:ln>
            <a:effectLst/>
          </p:spPr>
        </p:cxnSp>
      </p:grpSp>
      <p:grpSp>
        <p:nvGrpSpPr>
          <p:cNvPr id="97" name="YLabelGroup"/>
          <p:cNvGrpSpPr/>
          <p:nvPr userDrawn="1"/>
        </p:nvGrpSpPr>
        <p:grpSpPr>
          <a:xfrm>
            <a:off x="254000" y="1841500"/>
            <a:ext cx="762000" cy="3937000"/>
            <a:chOff x="254000" y="1841500"/>
            <a:chExt cx="762000" cy="3937000"/>
          </a:xfrm>
        </p:grpSpPr>
        <p:sp>
          <p:nvSpPr>
            <p:cNvPr id="89" name="YValueLabel0"/>
            <p:cNvSpPr/>
            <p:nvPr userDrawn="1"/>
          </p:nvSpPr>
          <p:spPr bwMode="auto">
            <a:xfrm>
              <a:off x="254000" y="5651500"/>
              <a:ext cx="762000" cy="1270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34" charset="0"/>
                </a:rPr>
                <a:t>0</a:t>
              </a:r>
            </a:p>
          </p:txBody>
        </p:sp>
        <p:sp>
          <p:nvSpPr>
            <p:cNvPr id="91" name="YValueLabel1"/>
            <p:cNvSpPr/>
            <p:nvPr userDrawn="1"/>
          </p:nvSpPr>
          <p:spPr bwMode="auto">
            <a:xfrm>
              <a:off x="254000" y="4381500"/>
              <a:ext cx="762000" cy="1270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34" charset="0"/>
                </a:rPr>
                <a:t>1</a:t>
              </a:r>
            </a:p>
          </p:txBody>
        </p:sp>
        <p:sp>
          <p:nvSpPr>
            <p:cNvPr id="93" name="YValueLabel2"/>
            <p:cNvSpPr/>
            <p:nvPr userDrawn="1"/>
          </p:nvSpPr>
          <p:spPr bwMode="auto">
            <a:xfrm>
              <a:off x="254000" y="3111500"/>
              <a:ext cx="762000" cy="1270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34" charset="0"/>
                </a:rPr>
                <a:t>2</a:t>
              </a:r>
            </a:p>
          </p:txBody>
        </p:sp>
        <p:sp>
          <p:nvSpPr>
            <p:cNvPr id="95" name="YValueLabel3"/>
            <p:cNvSpPr/>
            <p:nvPr userDrawn="1"/>
          </p:nvSpPr>
          <p:spPr bwMode="auto">
            <a:xfrm>
              <a:off x="254000" y="1841500"/>
              <a:ext cx="762000" cy="127000"/>
            </a:xfrm>
            <a:prstGeom prst="rect">
              <a:avLst/>
            </a:prstGeom>
            <a:solidFill>
              <a:schemeClr val="accent1">
                <a:alpha val="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34" charset="0"/>
                </a:rPr>
                <a:t>3</a:t>
              </a:r>
            </a:p>
          </p:txBody>
        </p:sp>
      </p:gr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89D66BB5-FA43-4133-A57F-33DEFA0D4249}" type="datetimeFigureOut">
              <a:rPr lang="en-US" dirty="0"/>
              <a:t>8/14/2025</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0968920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Lassiter_High_Schoo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www.act.org/" TargetMode="External"/><Relationship Id="rId4" Type="http://schemas.openxmlformats.org/officeDocument/2006/relationships/hyperlink" Target="http://www.collegeboar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creativecommons.org/licenses/by-sa/3.0/" TargetMode="External"/><Relationship Id="rId5" Type="http://schemas.openxmlformats.org/officeDocument/2006/relationships/hyperlink" Target="https://he.wikipedia.org/wiki/%D7%A7%D7%95%D7%91%D7%A5:Instagram_logo_2016.svg"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www.fafsa.ed.gov/" TargetMode="Externa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hyperlink" Target="http://www.gsfc.org/" TargetMode="External"/><Relationship Id="rId4" Type="http://schemas.openxmlformats.org/officeDocument/2006/relationships/hyperlink" Target="http://www.gacollege411.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acollege411.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lassitercounseling.wixsite.com/lhscounse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7" Type="http://schemas.openxmlformats.org/officeDocument/2006/relationships/hyperlink" Target="https://www.commonapp.org/" TargetMode="External"/><Relationship Id="rId2" Type="http://schemas.openxmlformats.org/officeDocument/2006/relationships/hyperlink" Target="http://www.lassiterhigh.org/" TargetMode="External"/><Relationship Id="rId1" Type="http://schemas.openxmlformats.org/officeDocument/2006/relationships/slideLayout" Target="../slideLayouts/slideLayout15.xml"/><Relationship Id="rId6" Type="http://schemas.openxmlformats.org/officeDocument/2006/relationships/hyperlink" Target="https://www.act.org/" TargetMode="External"/><Relationship Id="rId5" Type="http://schemas.openxmlformats.org/officeDocument/2006/relationships/hyperlink" Target="https://www.collegeboard.org/" TargetMode="External"/><Relationship Id="rId4" Type="http://schemas.openxmlformats.org/officeDocument/2006/relationships/hyperlink" Target="https://www.gafutures.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creencast.com/t/wJlv73VNdeA" TargetMode="Externa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eachstatetour.org/" TargetMode="Externa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7" descr="Icon&#10;&#10;Description automatically generated">
            <a:extLst>
              <a:ext uri="{FF2B5EF4-FFF2-40B4-BE49-F238E27FC236}">
                <a16:creationId xmlns:a16="http://schemas.microsoft.com/office/drawing/2014/main" id="{60A2CE9D-F2DB-45D9-94E5-916BFD57FC3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67187" y="2957512"/>
            <a:ext cx="809625" cy="942975"/>
          </a:xfrm>
          <a:prstGeom prst="rect">
            <a:avLst/>
          </a:prstGeom>
        </p:spPr>
      </p:pic>
      <p:sp>
        <p:nvSpPr>
          <p:cNvPr id="8" name="TextBox 7">
            <a:extLst>
              <a:ext uri="{FF2B5EF4-FFF2-40B4-BE49-F238E27FC236}">
                <a16:creationId xmlns:a16="http://schemas.microsoft.com/office/drawing/2014/main" id="{112771F3-348A-4B65-8F24-3C78FFC8F742}"/>
              </a:ext>
            </a:extLst>
          </p:cNvPr>
          <p:cNvSpPr txBox="1"/>
          <p:nvPr/>
        </p:nvSpPr>
        <p:spPr>
          <a:xfrm>
            <a:off x="4167188" y="3900488"/>
            <a:ext cx="1587500" cy="317500"/>
          </a:xfrm>
          <a:prstGeom prst="rect">
            <a:avLst/>
          </a:prstGeom>
        </p:spPr>
        <p:txBody>
          <a:bodyPr>
            <a:normAutofit fontScale="25000" lnSpcReduction="20000"/>
          </a:bodyPr>
          <a:lstStyle/>
          <a:p>
            <a:r>
              <a:rPr lang="en-US">
                <a:hlinkClick r:id="rId4"/>
              </a:rPr>
              <a:t>This Photo</a:t>
            </a:r>
            <a:r>
              <a:rPr lang="en-US"/>
              <a:t> by Unknown author is licensed under </a:t>
            </a:r>
            <a:r>
              <a:rPr lang="en-US">
                <a:hlinkClick r:id="rId5"/>
              </a:rPr>
              <a:t>CC BY-SA</a:t>
            </a:r>
            <a:r>
              <a:rPr lang="en-US"/>
              <a:t>.</a:t>
            </a:r>
          </a:p>
        </p:txBody>
      </p:sp>
      <p:sp>
        <p:nvSpPr>
          <p:cNvPr id="72" name="Rectangle 71">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6">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4" name="Rectangle 73">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6" name="Rectangle 75">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78" name="Rectangle 7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0" name="Group 79">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81" name="Straight Connector 80">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85" name="Rectangle 8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endParaRPr lang="en-US"/>
          </a:p>
        </p:txBody>
      </p:sp>
      <p:sp>
        <p:nvSpPr>
          <p:cNvPr id="46081" name="Rectangle 2"/>
          <p:cNvSpPr>
            <a:spLocks noGrp="1" noChangeArrowheads="1"/>
          </p:cNvSpPr>
          <p:nvPr>
            <p:ph type="title"/>
          </p:nvPr>
        </p:nvSpPr>
        <p:spPr>
          <a:xfrm>
            <a:off x="3511251" y="1536415"/>
            <a:ext cx="4295812" cy="2709979"/>
          </a:xfrm>
        </p:spPr>
        <p:txBody>
          <a:bodyPr vert="horz" lIns="91440" tIns="45720" rIns="91440" bIns="45720" rtlCol="0" anchor="ctr">
            <a:noAutofit/>
          </a:bodyPr>
          <a:lstStyle/>
          <a:p>
            <a:pPr algn="ctr">
              <a:lnSpc>
                <a:spcPct val="83000"/>
              </a:lnSpc>
            </a:pPr>
            <a:r>
              <a:rPr lang="en-US" sz="6000" i="1" cap="all" spc="-100"/>
              <a:t>Welcome to Senior Year!</a:t>
            </a:r>
          </a:p>
        </p:txBody>
      </p:sp>
      <p:sp>
        <p:nvSpPr>
          <p:cNvPr id="89" name="Rectangle 8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endParaRPr lang="en-US"/>
          </a:p>
        </p:txBody>
      </p:sp>
      <p:sp>
        <p:nvSpPr>
          <p:cNvPr id="3" name="Text Placeholder 2">
            <a:extLst>
              <a:ext uri="{FF2B5EF4-FFF2-40B4-BE49-F238E27FC236}">
                <a16:creationId xmlns:a16="http://schemas.microsoft.com/office/drawing/2014/main" id="{1F21378C-816B-45A0-8D25-17C6E6160D34}"/>
              </a:ext>
            </a:extLst>
          </p:cNvPr>
          <p:cNvSpPr>
            <a:spLocks noGrp="1"/>
          </p:cNvSpPr>
          <p:nvPr>
            <p:ph type="body" sz="half" idx="1"/>
          </p:nvPr>
        </p:nvSpPr>
        <p:spPr/>
        <p:txBody>
          <a:bodyPr vert="horz" lIns="91440" tIns="45720" rIns="91440" bIns="45720" rtlCol="0" anchor="t">
            <a:normAutofit/>
          </a:bodyPr>
          <a:lstStyle/>
          <a:p>
            <a:r>
              <a:rPr lang="en-US"/>
              <a:t>   </a:t>
            </a:r>
          </a:p>
        </p:txBody>
      </p:sp>
      <p:sp>
        <p:nvSpPr>
          <p:cNvPr id="5" name="TextBox 4">
            <a:extLst>
              <a:ext uri="{FF2B5EF4-FFF2-40B4-BE49-F238E27FC236}">
                <a16:creationId xmlns:a16="http://schemas.microsoft.com/office/drawing/2014/main" id="{8BDEC226-133C-413C-BCF7-8105EB76AFC1}"/>
              </a:ext>
            </a:extLst>
          </p:cNvPr>
          <p:cNvSpPr txBox="1"/>
          <p:nvPr/>
        </p:nvSpPr>
        <p:spPr>
          <a:xfrm>
            <a:off x="3200400" y="3200400"/>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Verdana"/>
              <a:ea typeface="Verdana"/>
            </a:endParaRPr>
          </a:p>
        </p:txBody>
      </p:sp>
      <p:sp>
        <p:nvSpPr>
          <p:cNvPr id="14" name="TextBox 13">
            <a:extLst>
              <a:ext uri="{FF2B5EF4-FFF2-40B4-BE49-F238E27FC236}">
                <a16:creationId xmlns:a16="http://schemas.microsoft.com/office/drawing/2014/main" id="{B3974383-1C29-4937-9DB1-E48EDAF95480}"/>
              </a:ext>
            </a:extLst>
          </p:cNvPr>
          <p:cNvSpPr txBox="1"/>
          <p:nvPr/>
        </p:nvSpPr>
        <p:spPr>
          <a:xfrm>
            <a:off x="6841543" y="5206774"/>
            <a:ext cx="1587500" cy="317500"/>
          </a:xfrm>
          <a:prstGeom prst="rect">
            <a:avLst/>
          </a:prstGeom>
        </p:spPr>
        <p:txBody>
          <a:bodyPr lIns="91440" tIns="45720" rIns="91440" bIns="45720" anchor="t">
            <a:normAutofit fontScale="70000" lnSpcReduction="20000"/>
          </a:bodyPr>
          <a:lstStyle/>
          <a:p>
            <a:endParaRPr lang="en-US">
              <a:latin typeface="Verdana"/>
              <a:ea typeface="Verdana"/>
            </a:endParaRPr>
          </a:p>
        </p:txBody>
      </p:sp>
      <p:pic>
        <p:nvPicPr>
          <p:cNvPr id="4" name="Picture 3" descr="A logo with a black background&#10;&#10;Description automatically generated">
            <a:extLst>
              <a:ext uri="{FF2B5EF4-FFF2-40B4-BE49-F238E27FC236}">
                <a16:creationId xmlns:a16="http://schemas.microsoft.com/office/drawing/2014/main" id="{7B5468F2-12F1-FCE4-C858-FA6BD3860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278" y="1468240"/>
            <a:ext cx="2978544" cy="2978544"/>
          </a:xfrm>
          <a:prstGeom prst="rect">
            <a:avLst/>
          </a:prstGeom>
        </p:spPr>
      </p:pic>
      <p:sp>
        <p:nvSpPr>
          <p:cNvPr id="9" name="TextBox 8">
            <a:extLst>
              <a:ext uri="{FF2B5EF4-FFF2-40B4-BE49-F238E27FC236}">
                <a16:creationId xmlns:a16="http://schemas.microsoft.com/office/drawing/2014/main" id="{1AF9C366-A922-CB02-421B-17D55CB91F3F}"/>
              </a:ext>
            </a:extLst>
          </p:cNvPr>
          <p:cNvSpPr txBox="1"/>
          <p:nvPr/>
        </p:nvSpPr>
        <p:spPr>
          <a:xfrm>
            <a:off x="3074894" y="4598987"/>
            <a:ext cx="6336847" cy="769441"/>
          </a:xfrm>
          <a:prstGeom prst="rect">
            <a:avLst/>
          </a:prstGeom>
          <a:noFill/>
        </p:spPr>
        <p:txBody>
          <a:bodyPr wrap="square" rtlCol="0">
            <a:spAutoFit/>
          </a:bodyPr>
          <a:lstStyle/>
          <a:p>
            <a:r>
              <a:rPr lang="en-US" sz="4400">
                <a:solidFill>
                  <a:schemeClr val="bg1"/>
                </a:solidFill>
              </a:rPr>
              <a:t>Class of 2026</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53494B-0663-4C66-8EDA-04961A1EC045}"/>
              </a:ext>
            </a:extLst>
          </p:cNvPr>
          <p:cNvSpPr>
            <a:spLocks noGrp="1"/>
          </p:cNvSpPr>
          <p:nvPr>
            <p:ph type="title"/>
          </p:nvPr>
        </p:nvSpPr>
        <p:spPr/>
        <p:txBody>
          <a:bodyPr/>
          <a:lstStyle/>
          <a:p>
            <a:r>
              <a:rPr lang="en-US">
                <a:solidFill>
                  <a:schemeClr val="tx2"/>
                </a:solidFill>
              </a:rPr>
              <a:t>Workforce/Apprenticeship</a:t>
            </a:r>
            <a:endParaRPr lang="en-US"/>
          </a:p>
        </p:txBody>
      </p:sp>
      <p:sp>
        <p:nvSpPr>
          <p:cNvPr id="8" name="Content Placeholder 7">
            <a:extLst>
              <a:ext uri="{FF2B5EF4-FFF2-40B4-BE49-F238E27FC236}">
                <a16:creationId xmlns:a16="http://schemas.microsoft.com/office/drawing/2014/main" id="{BE5DF9B8-4329-4E28-9342-1F8FFB544849}"/>
              </a:ext>
            </a:extLst>
          </p:cNvPr>
          <p:cNvSpPr>
            <a:spLocks noGrp="1"/>
          </p:cNvSpPr>
          <p:nvPr>
            <p:ph idx="1"/>
          </p:nvPr>
        </p:nvSpPr>
        <p:spPr/>
        <p:txBody>
          <a:bodyPr/>
          <a:lstStyle/>
          <a:p>
            <a:r>
              <a:rPr lang="en-US" sz="1800" b="1">
                <a:solidFill>
                  <a:schemeClr val="tx1"/>
                </a:solidFill>
              </a:rPr>
              <a:t>On-the-job short-term or long-term training </a:t>
            </a:r>
            <a:r>
              <a:rPr lang="en-US" sz="1800">
                <a:solidFill>
                  <a:schemeClr val="tx1"/>
                </a:solidFill>
              </a:rPr>
              <a:t>is provided by an employer at the beginning of a new job.</a:t>
            </a:r>
          </a:p>
          <a:p>
            <a:r>
              <a:rPr lang="en-US" sz="1800">
                <a:solidFill>
                  <a:schemeClr val="tx1"/>
                </a:solidFill>
              </a:rPr>
              <a:t>Training can last 1 - 5 years, </a:t>
            </a:r>
            <a:r>
              <a:rPr lang="en-US" sz="1800" b="1">
                <a:solidFill>
                  <a:schemeClr val="tx1"/>
                </a:solidFill>
              </a:rPr>
              <a:t>often paid. </a:t>
            </a:r>
          </a:p>
          <a:p>
            <a:r>
              <a:rPr lang="en-US" sz="1800">
                <a:solidFill>
                  <a:schemeClr val="tx1"/>
                </a:solidFill>
              </a:rPr>
              <a:t>The completion of an apprenticeship is generally associated with skilled labor. </a:t>
            </a:r>
            <a:endParaRPr lang="en-US" sz="1800" b="1">
              <a:solidFill>
                <a:schemeClr val="tx1"/>
              </a:solidFill>
            </a:endParaRPr>
          </a:p>
          <a:p>
            <a:r>
              <a:rPr lang="en-US" sz="1800">
                <a:solidFill>
                  <a:schemeClr val="tx1"/>
                </a:solidFill>
              </a:rPr>
              <a:t>These kinds of programs can </a:t>
            </a:r>
            <a:r>
              <a:rPr lang="en-US" sz="1800" b="1">
                <a:solidFill>
                  <a:schemeClr val="tx1"/>
                </a:solidFill>
              </a:rPr>
              <a:t>lead to secure and well-paying jobs without the need for any college expenses. </a:t>
            </a:r>
            <a:endParaRPr lang="en-US" sz="1800">
              <a:solidFill>
                <a:schemeClr val="tx1"/>
              </a:solidFill>
            </a:endParaRPr>
          </a:p>
          <a:p>
            <a:endParaRPr lang="en-US"/>
          </a:p>
        </p:txBody>
      </p:sp>
    </p:spTree>
    <p:extLst>
      <p:ext uri="{BB962C8B-B14F-4D97-AF65-F5344CB8AC3E}">
        <p14:creationId xmlns:p14="http://schemas.microsoft.com/office/powerpoint/2010/main" val="355528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E461-EBFB-45E8-B640-77B0D94DA461}"/>
              </a:ext>
            </a:extLst>
          </p:cNvPr>
          <p:cNvSpPr>
            <a:spLocks noGrp="1"/>
          </p:cNvSpPr>
          <p:nvPr>
            <p:ph type="title"/>
          </p:nvPr>
        </p:nvSpPr>
        <p:spPr/>
        <p:txBody>
          <a:bodyPr/>
          <a:lstStyle/>
          <a:p>
            <a:r>
              <a:rPr lang="en-US">
                <a:solidFill>
                  <a:schemeClr val="tx2"/>
                </a:solidFill>
              </a:rPr>
              <a:t>Military</a:t>
            </a:r>
          </a:p>
        </p:txBody>
      </p:sp>
      <p:sp>
        <p:nvSpPr>
          <p:cNvPr id="3" name="Content Placeholder 2">
            <a:extLst>
              <a:ext uri="{FF2B5EF4-FFF2-40B4-BE49-F238E27FC236}">
                <a16:creationId xmlns:a16="http://schemas.microsoft.com/office/drawing/2014/main" id="{67FFDDE2-C435-4469-95DB-B700177C6A75}"/>
              </a:ext>
            </a:extLst>
          </p:cNvPr>
          <p:cNvSpPr>
            <a:spLocks noGrp="1"/>
          </p:cNvSpPr>
          <p:nvPr>
            <p:ph idx="1"/>
          </p:nvPr>
        </p:nvSpPr>
        <p:spPr>
          <a:xfrm>
            <a:off x="731520" y="2103120"/>
            <a:ext cx="8001000" cy="3931920"/>
          </a:xfrm>
        </p:spPr>
        <p:txBody>
          <a:bodyPr vert="horz" lIns="91440" tIns="45720" rIns="91440" bIns="45720" rtlCol="0" anchor="t">
            <a:normAutofit/>
          </a:bodyPr>
          <a:lstStyle/>
          <a:p>
            <a:r>
              <a:rPr lang="en-US" sz="2800"/>
              <a:t>High School Diploma is required</a:t>
            </a:r>
          </a:p>
          <a:p>
            <a:r>
              <a:rPr lang="en-US" sz="2800"/>
              <a:t>Take the ASVAB </a:t>
            </a:r>
            <a:r>
              <a:rPr lang="en-US" sz="2600"/>
              <a:t>Offered at Lassiter on Jan 14</a:t>
            </a:r>
            <a:r>
              <a:rPr lang="en-US" sz="2600" baseline="30000"/>
              <a:t>th</a:t>
            </a:r>
            <a:r>
              <a:rPr lang="en-US" sz="2600"/>
              <a:t> </a:t>
            </a:r>
          </a:p>
          <a:p>
            <a:pPr lvl="1"/>
            <a:r>
              <a:rPr lang="en-US" sz="2600"/>
              <a:t>Tell you counselor and/or 1</a:t>
            </a:r>
            <a:r>
              <a:rPr lang="en-US" sz="2600" baseline="30000"/>
              <a:t>st</a:t>
            </a:r>
            <a:r>
              <a:rPr lang="en-US" sz="2600"/>
              <a:t> </a:t>
            </a:r>
            <a:r>
              <a:rPr lang="en-US" sz="2600" err="1"/>
              <a:t>Srgt</a:t>
            </a:r>
            <a:r>
              <a:rPr lang="en-US" sz="2600"/>
              <a:t> if interested</a:t>
            </a:r>
          </a:p>
          <a:p>
            <a:r>
              <a:rPr lang="en-US" sz="2800"/>
              <a:t>Make contact with branch recruiter</a:t>
            </a:r>
          </a:p>
          <a:p>
            <a:r>
              <a:rPr lang="en-US" sz="2800"/>
              <a:t>Request your final transcript in May</a:t>
            </a:r>
          </a:p>
          <a:p>
            <a:pPr>
              <a:buClr>
                <a:srgbClr val="262626"/>
              </a:buClr>
            </a:pPr>
            <a:r>
              <a:rPr lang="en-US" sz="2800"/>
              <a:t>National Guard will pay for your college!</a:t>
            </a:r>
          </a:p>
          <a:p>
            <a:endParaRPr lang="en-US"/>
          </a:p>
        </p:txBody>
      </p:sp>
    </p:spTree>
    <p:extLst>
      <p:ext uri="{BB962C8B-B14F-4D97-AF65-F5344CB8AC3E}">
        <p14:creationId xmlns:p14="http://schemas.microsoft.com/office/powerpoint/2010/main" val="137600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C4BB7D-C435-4D31-B78E-648116D0E9A8}"/>
              </a:ext>
            </a:extLst>
          </p:cNvPr>
          <p:cNvSpPr>
            <a:spLocks noGrp="1"/>
          </p:cNvSpPr>
          <p:nvPr>
            <p:ph type="title"/>
          </p:nvPr>
        </p:nvSpPr>
        <p:spPr/>
        <p:txBody>
          <a:bodyPr/>
          <a:lstStyle/>
          <a:p>
            <a:r>
              <a:rPr lang="en-US" b="1">
                <a:solidFill>
                  <a:schemeClr val="tx2"/>
                </a:solidFill>
              </a:rPr>
              <a:t> 2 year/Technical School/Trade School</a:t>
            </a:r>
          </a:p>
        </p:txBody>
      </p:sp>
      <p:sp>
        <p:nvSpPr>
          <p:cNvPr id="6" name="Text Placeholder 5">
            <a:extLst>
              <a:ext uri="{FF2B5EF4-FFF2-40B4-BE49-F238E27FC236}">
                <a16:creationId xmlns:a16="http://schemas.microsoft.com/office/drawing/2014/main" id="{AED19D7C-C6D0-4458-AB68-71B08E9D61C9}"/>
              </a:ext>
            </a:extLst>
          </p:cNvPr>
          <p:cNvSpPr>
            <a:spLocks noGrp="1"/>
          </p:cNvSpPr>
          <p:nvPr>
            <p:ph type="body" idx="1"/>
          </p:nvPr>
        </p:nvSpPr>
        <p:spPr/>
        <p:txBody>
          <a:bodyPr>
            <a:normAutofit lnSpcReduction="10000"/>
          </a:bodyPr>
          <a:lstStyle/>
          <a:p>
            <a:r>
              <a:rPr lang="en-US" u="sng"/>
              <a:t>2 year Colleges or Technical Colleges</a:t>
            </a:r>
          </a:p>
        </p:txBody>
      </p:sp>
      <p:sp>
        <p:nvSpPr>
          <p:cNvPr id="7" name="Content Placeholder 6">
            <a:extLst>
              <a:ext uri="{FF2B5EF4-FFF2-40B4-BE49-F238E27FC236}">
                <a16:creationId xmlns:a16="http://schemas.microsoft.com/office/drawing/2014/main" id="{282ECD47-9B08-4790-9128-E9F18027E2F1}"/>
              </a:ext>
            </a:extLst>
          </p:cNvPr>
          <p:cNvSpPr>
            <a:spLocks noGrp="1"/>
          </p:cNvSpPr>
          <p:nvPr>
            <p:ph sz="half" idx="2"/>
          </p:nvPr>
        </p:nvSpPr>
        <p:spPr>
          <a:xfrm>
            <a:off x="731520" y="2457277"/>
            <a:ext cx="3657600" cy="3943523"/>
          </a:xfrm>
        </p:spPr>
        <p:txBody>
          <a:bodyPr>
            <a:normAutofit fontScale="70000" lnSpcReduction="20000"/>
          </a:bodyPr>
          <a:lstStyle/>
          <a:p>
            <a:pPr marL="0" indent="0">
              <a:buNone/>
            </a:pPr>
            <a:endParaRPr lang="en-US" sz="2900"/>
          </a:p>
          <a:p>
            <a:r>
              <a:rPr lang="en-US" sz="2900"/>
              <a:t>See if the SAT/ACT is required- may take the Accuplacer Exam instead- check with each individual school</a:t>
            </a:r>
          </a:p>
          <a:p>
            <a:r>
              <a:rPr lang="en-US" sz="2900"/>
              <a:t>Two-year school requirements - 2.0 GPA, 2 World Languages plus all Georgia graduation requirements</a:t>
            </a:r>
          </a:p>
          <a:p>
            <a:r>
              <a:rPr lang="en-US" sz="2900"/>
              <a:t>Gateway to 4 year school if that is your goal</a:t>
            </a:r>
          </a:p>
          <a:p>
            <a:endParaRPr lang="en-US"/>
          </a:p>
        </p:txBody>
      </p:sp>
      <p:sp>
        <p:nvSpPr>
          <p:cNvPr id="8" name="Text Placeholder 7">
            <a:extLst>
              <a:ext uri="{FF2B5EF4-FFF2-40B4-BE49-F238E27FC236}">
                <a16:creationId xmlns:a16="http://schemas.microsoft.com/office/drawing/2014/main" id="{EE100E51-20CE-4C08-B637-4F4C1A1C86D6}"/>
              </a:ext>
            </a:extLst>
          </p:cNvPr>
          <p:cNvSpPr>
            <a:spLocks noGrp="1"/>
          </p:cNvSpPr>
          <p:nvPr>
            <p:ph type="body" sz="quarter" idx="3"/>
          </p:nvPr>
        </p:nvSpPr>
        <p:spPr/>
        <p:txBody>
          <a:bodyPr>
            <a:normAutofit lnSpcReduction="10000"/>
          </a:bodyPr>
          <a:lstStyle/>
          <a:p>
            <a:r>
              <a:rPr lang="en-US" u="sng"/>
              <a:t>Trade School </a:t>
            </a:r>
          </a:p>
        </p:txBody>
      </p:sp>
      <p:sp>
        <p:nvSpPr>
          <p:cNvPr id="9" name="Content Placeholder 8">
            <a:extLst>
              <a:ext uri="{FF2B5EF4-FFF2-40B4-BE49-F238E27FC236}">
                <a16:creationId xmlns:a16="http://schemas.microsoft.com/office/drawing/2014/main" id="{8A2ED195-1B5F-4F9B-BEEE-7A986A78F9A9}"/>
              </a:ext>
            </a:extLst>
          </p:cNvPr>
          <p:cNvSpPr>
            <a:spLocks noGrp="1"/>
          </p:cNvSpPr>
          <p:nvPr>
            <p:ph sz="quarter" idx="4"/>
          </p:nvPr>
        </p:nvSpPr>
        <p:spPr>
          <a:xfrm>
            <a:off x="4754880" y="2396176"/>
            <a:ext cx="3657600" cy="4202587"/>
          </a:xfrm>
        </p:spPr>
        <p:txBody>
          <a:bodyPr>
            <a:normAutofit fontScale="70000" lnSpcReduction="20000"/>
          </a:bodyPr>
          <a:lstStyle/>
          <a:p>
            <a:endParaRPr lang="en-US" sz="2200"/>
          </a:p>
          <a:p>
            <a:r>
              <a:rPr lang="en-US" sz="2200">
                <a:solidFill>
                  <a:schemeClr val="tx1"/>
                </a:solidFill>
              </a:rPr>
              <a:t>Typically completed in two years or less</a:t>
            </a:r>
          </a:p>
          <a:p>
            <a:r>
              <a:rPr lang="en-US" sz="2200" b="1">
                <a:solidFill>
                  <a:schemeClr val="tx1"/>
                </a:solidFill>
              </a:rPr>
              <a:t>Certificate or Diploma programs</a:t>
            </a:r>
          </a:p>
          <a:p>
            <a:r>
              <a:rPr lang="en-US" sz="2200" b="1">
                <a:solidFill>
                  <a:schemeClr val="tx1"/>
                </a:solidFill>
              </a:rPr>
              <a:t>Career-focused</a:t>
            </a:r>
          </a:p>
          <a:p>
            <a:pPr lvl="1"/>
            <a:r>
              <a:rPr lang="en-US" sz="1900">
                <a:solidFill>
                  <a:schemeClr val="tx1"/>
                </a:solidFill>
              </a:rPr>
              <a:t>Trains students for a specific job in a career field</a:t>
            </a:r>
          </a:p>
          <a:p>
            <a:r>
              <a:rPr lang="en-US" sz="2200">
                <a:solidFill>
                  <a:schemeClr val="tx1"/>
                </a:solidFill>
              </a:rPr>
              <a:t>Examples of jobs:</a:t>
            </a:r>
          </a:p>
          <a:p>
            <a:pPr lvl="1"/>
            <a:r>
              <a:rPr lang="en-US" sz="1900">
                <a:solidFill>
                  <a:schemeClr val="tx1"/>
                </a:solidFill>
              </a:rPr>
              <a:t>Welding</a:t>
            </a:r>
          </a:p>
          <a:p>
            <a:pPr lvl="1"/>
            <a:r>
              <a:rPr lang="en-US" sz="1900">
                <a:solidFill>
                  <a:schemeClr val="tx1"/>
                </a:solidFill>
              </a:rPr>
              <a:t>Cosmetology</a:t>
            </a:r>
          </a:p>
          <a:p>
            <a:pPr lvl="1"/>
            <a:r>
              <a:rPr lang="en-US" sz="1900">
                <a:solidFill>
                  <a:schemeClr val="tx1"/>
                </a:solidFill>
              </a:rPr>
              <a:t>Construction Worker</a:t>
            </a:r>
          </a:p>
          <a:p>
            <a:pPr lvl="1"/>
            <a:r>
              <a:rPr lang="en-US" sz="1900">
                <a:solidFill>
                  <a:schemeClr val="tx1"/>
                </a:solidFill>
              </a:rPr>
              <a:t>Automotive, HVAC, Electrician</a:t>
            </a:r>
          </a:p>
          <a:p>
            <a:pPr lvl="1"/>
            <a:r>
              <a:rPr lang="en-US" sz="1900">
                <a:solidFill>
                  <a:schemeClr val="tx1"/>
                </a:solidFill>
              </a:rPr>
              <a:t>Dental Assistant</a:t>
            </a:r>
          </a:p>
          <a:p>
            <a:pPr lvl="1"/>
            <a:r>
              <a:rPr lang="en-US" sz="1900">
                <a:solidFill>
                  <a:schemeClr val="tx1"/>
                </a:solidFill>
              </a:rPr>
              <a:t>Carpenter</a:t>
            </a:r>
          </a:p>
          <a:p>
            <a:pPr lvl="1"/>
            <a:r>
              <a:rPr lang="en-US" sz="1900">
                <a:solidFill>
                  <a:schemeClr val="tx1"/>
                </a:solidFill>
              </a:rPr>
              <a:t>Plumber</a:t>
            </a:r>
          </a:p>
          <a:p>
            <a:pPr lvl="1"/>
            <a:r>
              <a:rPr lang="en-US" sz="1900">
                <a:solidFill>
                  <a:schemeClr val="tx1"/>
                </a:solidFill>
              </a:rPr>
              <a:t>Practical Nurse</a:t>
            </a:r>
          </a:p>
          <a:p>
            <a:endParaRPr lang="en-US"/>
          </a:p>
        </p:txBody>
      </p:sp>
    </p:spTree>
    <p:extLst>
      <p:ext uri="{BB962C8B-B14F-4D97-AF65-F5344CB8AC3E}">
        <p14:creationId xmlns:p14="http://schemas.microsoft.com/office/powerpoint/2010/main" val="382800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9B8BA6-FFA6-41B3-9283-9FAFA203A09F}"/>
              </a:ext>
            </a:extLst>
          </p:cNvPr>
          <p:cNvSpPr>
            <a:spLocks noGrp="1"/>
          </p:cNvSpPr>
          <p:nvPr>
            <p:ph type="title"/>
          </p:nvPr>
        </p:nvSpPr>
        <p:spPr/>
        <p:txBody>
          <a:bodyPr>
            <a:normAutofit/>
          </a:bodyPr>
          <a:lstStyle/>
          <a:p>
            <a:r>
              <a:rPr lang="en-US" sz="2400">
                <a:solidFill>
                  <a:schemeClr val="tx2"/>
                </a:solidFill>
              </a:rPr>
              <a:t> </a:t>
            </a:r>
          </a:p>
        </p:txBody>
      </p:sp>
      <p:sp>
        <p:nvSpPr>
          <p:cNvPr id="8" name="Content Placeholder 7">
            <a:extLst>
              <a:ext uri="{FF2B5EF4-FFF2-40B4-BE49-F238E27FC236}">
                <a16:creationId xmlns:a16="http://schemas.microsoft.com/office/drawing/2014/main" id="{A13A5292-E80B-4DC5-AF8D-F92708FFBC40}"/>
              </a:ext>
            </a:extLst>
          </p:cNvPr>
          <p:cNvSpPr>
            <a:spLocks noGrp="1"/>
          </p:cNvSpPr>
          <p:nvPr>
            <p:ph idx="1"/>
          </p:nvPr>
        </p:nvSpPr>
        <p:spPr/>
        <p:txBody>
          <a:bodyPr>
            <a:normAutofit lnSpcReduction="10000"/>
          </a:bodyPr>
          <a:lstStyle/>
          <a:p>
            <a:pPr>
              <a:lnSpc>
                <a:spcPct val="90000"/>
              </a:lnSpc>
            </a:pPr>
            <a:r>
              <a:rPr lang="en-US" sz="1800" b="0" i="0" u="none" strike="noStrike" baseline="0">
                <a:solidFill>
                  <a:srgbClr val="404040"/>
                </a:solidFill>
              </a:rPr>
              <a:t>GSFC will send a letter to every Georgia high school senior.</a:t>
            </a:r>
          </a:p>
          <a:p>
            <a:pPr>
              <a:lnSpc>
                <a:spcPct val="90000"/>
              </a:lnSpc>
            </a:pPr>
            <a:r>
              <a:rPr lang="en-US" sz="1800" b="0" i="0" u="none" strike="noStrike" baseline="0">
                <a:solidFill>
                  <a:srgbClr val="404040"/>
                </a:solidFill>
              </a:rPr>
              <a:t>The letter identifies all the USG &amp; TCSG colleges that the student is academically qualified to attend (confirmed match based on HOPE GPA).</a:t>
            </a:r>
          </a:p>
          <a:p>
            <a:pPr>
              <a:lnSpc>
                <a:spcPct val="90000"/>
              </a:lnSpc>
            </a:pPr>
            <a:r>
              <a:rPr lang="en-US" sz="1800" b="0" i="0" u="none" strike="noStrike" baseline="0">
                <a:solidFill>
                  <a:srgbClr val="404040"/>
                </a:solidFill>
              </a:rPr>
              <a:t>Letter contains only </a:t>
            </a:r>
            <a:r>
              <a:rPr lang="en-US" sz="1800">
                <a:solidFill>
                  <a:srgbClr val="404040"/>
                </a:solidFill>
              </a:rPr>
              <a:t>MATCHES</a:t>
            </a:r>
            <a:endParaRPr lang="en-US" sz="1800" b="0" i="0" u="none" strike="noStrike" baseline="0">
              <a:solidFill>
                <a:srgbClr val="404040"/>
              </a:solidFill>
            </a:endParaRPr>
          </a:p>
          <a:p>
            <a:pPr>
              <a:lnSpc>
                <a:spcPct val="90000"/>
              </a:lnSpc>
            </a:pPr>
            <a:r>
              <a:rPr lang="en-US" sz="1800" b="0" i="0" u="none" strike="noStrike" baseline="0">
                <a:solidFill>
                  <a:srgbClr val="404040"/>
                </a:solidFill>
              </a:rPr>
              <a:t>Sending the letter in October allows the student to take advantage of November’s Apply to College Month (FREE Applications)!</a:t>
            </a:r>
          </a:p>
          <a:p>
            <a:pPr>
              <a:lnSpc>
                <a:spcPct val="90000"/>
              </a:lnSpc>
            </a:pPr>
            <a:r>
              <a:rPr lang="en-US" sz="1800" b="0" i="0" u="none" strike="noStrike" baseline="0">
                <a:solidFill>
                  <a:srgbClr val="404040"/>
                </a:solidFill>
              </a:rPr>
              <a:t>When a student clicks “Request Info” or “Claim Your Spot”, their information is securely transmitted to that college.</a:t>
            </a:r>
          </a:p>
          <a:p>
            <a:pPr>
              <a:lnSpc>
                <a:spcPct val="90000"/>
              </a:lnSpc>
            </a:pPr>
            <a:r>
              <a:rPr lang="en-US" sz="1800" b="1">
                <a:solidFill>
                  <a:srgbClr val="404040"/>
                </a:solidFill>
              </a:rPr>
              <a:t>“</a:t>
            </a:r>
            <a:r>
              <a:rPr lang="en-US" sz="1800" b="1" i="0" u="none" strike="noStrike" baseline="0">
                <a:solidFill>
                  <a:srgbClr val="404040"/>
                </a:solidFill>
              </a:rPr>
              <a:t>Request Info”</a:t>
            </a:r>
            <a:r>
              <a:rPr lang="en-US" sz="1800" b="0" i="0" u="none" strike="noStrike" baseline="0">
                <a:solidFill>
                  <a:srgbClr val="404040"/>
                </a:solidFill>
              </a:rPr>
              <a:t>: the college will contact the student and share standard recruitment materials.</a:t>
            </a:r>
          </a:p>
          <a:p>
            <a:pPr>
              <a:lnSpc>
                <a:spcPct val="90000"/>
              </a:lnSpc>
            </a:pPr>
            <a:r>
              <a:rPr lang="en-US" sz="1800" b="1" i="0" u="none" strike="noStrike" baseline="0">
                <a:solidFill>
                  <a:srgbClr val="404040"/>
                </a:solidFill>
              </a:rPr>
              <a:t>“Claim Your Spot”</a:t>
            </a:r>
            <a:r>
              <a:rPr lang="en-US" sz="1800" b="0" i="0" u="none" strike="noStrike" baseline="0">
                <a:solidFill>
                  <a:srgbClr val="404040"/>
                </a:solidFill>
              </a:rPr>
              <a:t>: the college will contact the student with information about completing the application process.</a:t>
            </a:r>
          </a:p>
          <a:p>
            <a:endParaRPr lang="en-US"/>
          </a:p>
        </p:txBody>
      </p:sp>
      <p:pic>
        <p:nvPicPr>
          <p:cNvPr id="3" name="Picture 2">
            <a:extLst>
              <a:ext uri="{FF2B5EF4-FFF2-40B4-BE49-F238E27FC236}">
                <a16:creationId xmlns:a16="http://schemas.microsoft.com/office/drawing/2014/main" id="{4A199150-9EB6-AC6D-6563-E0E4E4696EEA}"/>
              </a:ext>
            </a:extLst>
          </p:cNvPr>
          <p:cNvPicPr>
            <a:picLocks noChangeAspect="1"/>
          </p:cNvPicPr>
          <p:nvPr/>
        </p:nvPicPr>
        <p:blipFill>
          <a:blip r:embed="rId2"/>
          <a:stretch>
            <a:fillRect/>
          </a:stretch>
        </p:blipFill>
        <p:spPr>
          <a:xfrm>
            <a:off x="857093" y="233355"/>
            <a:ext cx="2970836" cy="1825302"/>
          </a:xfrm>
          <a:prstGeom prst="rect">
            <a:avLst/>
          </a:prstGeom>
        </p:spPr>
      </p:pic>
      <p:pic>
        <p:nvPicPr>
          <p:cNvPr id="5" name="Picture 4">
            <a:extLst>
              <a:ext uri="{FF2B5EF4-FFF2-40B4-BE49-F238E27FC236}">
                <a16:creationId xmlns:a16="http://schemas.microsoft.com/office/drawing/2014/main" id="{32B1BA96-CCC4-2EF0-ED1D-1E067C728FDE}"/>
              </a:ext>
            </a:extLst>
          </p:cNvPr>
          <p:cNvPicPr>
            <a:picLocks noChangeAspect="1"/>
          </p:cNvPicPr>
          <p:nvPr/>
        </p:nvPicPr>
        <p:blipFill>
          <a:blip r:embed="rId3"/>
          <a:stretch>
            <a:fillRect/>
          </a:stretch>
        </p:blipFill>
        <p:spPr>
          <a:xfrm>
            <a:off x="5316073" y="388344"/>
            <a:ext cx="1455509" cy="1515324"/>
          </a:xfrm>
          <a:prstGeom prst="rect">
            <a:avLst/>
          </a:prstGeom>
        </p:spPr>
      </p:pic>
    </p:spTree>
    <p:extLst>
      <p:ext uri="{BB962C8B-B14F-4D97-AF65-F5344CB8AC3E}">
        <p14:creationId xmlns:p14="http://schemas.microsoft.com/office/powerpoint/2010/main" val="269597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F9FC-9896-4AD4-B2E8-37980B462EB4}"/>
              </a:ext>
            </a:extLst>
          </p:cNvPr>
          <p:cNvSpPr>
            <a:spLocks noGrp="1"/>
          </p:cNvSpPr>
          <p:nvPr>
            <p:ph type="title"/>
          </p:nvPr>
        </p:nvSpPr>
        <p:spPr/>
        <p:txBody>
          <a:bodyPr/>
          <a:lstStyle/>
          <a:p>
            <a:r>
              <a:rPr lang="en-US">
                <a:solidFill>
                  <a:schemeClr val="tx2"/>
                </a:solidFill>
              </a:rPr>
              <a:t>4 Year College/University</a:t>
            </a:r>
          </a:p>
        </p:txBody>
      </p:sp>
      <p:sp>
        <p:nvSpPr>
          <p:cNvPr id="3" name="Content Placeholder 2">
            <a:extLst>
              <a:ext uri="{FF2B5EF4-FFF2-40B4-BE49-F238E27FC236}">
                <a16:creationId xmlns:a16="http://schemas.microsoft.com/office/drawing/2014/main" id="{C7C7B62F-7DCB-4E34-9FB3-15229735CA02}"/>
              </a:ext>
            </a:extLst>
          </p:cNvPr>
          <p:cNvSpPr>
            <a:spLocks noGrp="1"/>
          </p:cNvSpPr>
          <p:nvPr>
            <p:ph idx="1"/>
          </p:nvPr>
        </p:nvSpPr>
        <p:spPr/>
        <p:txBody>
          <a:bodyPr/>
          <a:lstStyle/>
          <a:p>
            <a:r>
              <a:rPr lang="en-US" sz="2000">
                <a:solidFill>
                  <a:srgbClr val="404040"/>
                </a:solidFill>
              </a:rPr>
              <a:t>Typically have higher admission requirements </a:t>
            </a:r>
          </a:p>
          <a:p>
            <a:pPr lvl="1"/>
            <a:r>
              <a:rPr lang="en-US" sz="1800">
                <a:solidFill>
                  <a:srgbClr val="404040"/>
                </a:solidFill>
              </a:rPr>
              <a:t>i.e. higher GPA, higher test scores</a:t>
            </a:r>
          </a:p>
          <a:p>
            <a:r>
              <a:rPr lang="en-US" sz="2000">
                <a:solidFill>
                  <a:srgbClr val="404040"/>
                </a:solidFill>
              </a:rPr>
              <a:t>On average it takes students four years to complete</a:t>
            </a:r>
          </a:p>
          <a:p>
            <a:r>
              <a:rPr lang="en-US" sz="2000">
                <a:solidFill>
                  <a:srgbClr val="404040"/>
                </a:solidFill>
              </a:rPr>
              <a:t>Students work towards a Bachelor’s, Master’s, Specialist’s, Doctorate. </a:t>
            </a:r>
          </a:p>
          <a:p>
            <a:r>
              <a:rPr lang="en-US" sz="2000">
                <a:solidFill>
                  <a:srgbClr val="404040"/>
                </a:solidFill>
              </a:rPr>
              <a:t>SAT/ACT Test Scores are usually required</a:t>
            </a:r>
          </a:p>
          <a:p>
            <a:endParaRPr lang="en-US"/>
          </a:p>
        </p:txBody>
      </p:sp>
    </p:spTree>
    <p:extLst>
      <p:ext uri="{BB962C8B-B14F-4D97-AF65-F5344CB8AC3E}">
        <p14:creationId xmlns:p14="http://schemas.microsoft.com/office/powerpoint/2010/main" val="352084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lede 32" descr="Blue sky Corner.jpg"/>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000" y="857251"/>
            <a:ext cx="7046259" cy="34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8"/>
          <p:cNvSpPr>
            <a:spLocks noChangeArrowheads="1"/>
          </p:cNvSpPr>
          <p:nvPr/>
        </p:nvSpPr>
        <p:spPr bwMode="gray">
          <a:xfrm>
            <a:off x="795968" y="989766"/>
            <a:ext cx="7671126" cy="483061"/>
          </a:xfrm>
          <a:prstGeom prst="rect">
            <a:avLst/>
          </a:prstGeom>
          <a:noFill/>
          <a:ln w="9525">
            <a:noFill/>
            <a:miter lim="800000"/>
            <a:headEnd/>
            <a:tailEnd/>
          </a:ln>
        </p:spPr>
        <p:txBody>
          <a:bodyPr lIns="0" rIns="0" anchor="ctr"/>
          <a:lstStyle/>
          <a:p>
            <a:pPr algn="ctr">
              <a:defRPr/>
            </a:pPr>
            <a:r>
              <a:rPr lang="de-DE" sz="3000" b="1" kern="0">
                <a:solidFill>
                  <a:sysClr val="windowText" lastClr="000000"/>
                </a:solidFill>
              </a:rPr>
              <a:t>FACTORS FOR COLLEGE ADMISSION</a:t>
            </a:r>
            <a:endParaRPr lang="de-DE" sz="3300" kern="0">
              <a:solidFill>
                <a:sysClr val="windowText" lastClr="000000"/>
              </a:solidFill>
              <a:latin typeface="Calibri"/>
            </a:endParaRPr>
          </a:p>
        </p:txBody>
      </p:sp>
      <p:sp>
        <p:nvSpPr>
          <p:cNvPr id="54" name="Freeform 68"/>
          <p:cNvSpPr>
            <a:spLocks/>
          </p:cNvSpPr>
          <p:nvPr/>
        </p:nvSpPr>
        <p:spPr bwMode="auto">
          <a:xfrm>
            <a:off x="1152357" y="3151249"/>
            <a:ext cx="3454003" cy="2871788"/>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sz="1800" kern="0">
              <a:solidFill>
                <a:sysClr val="window" lastClr="FFFFFF"/>
              </a:solidFill>
              <a:latin typeface="Calibri"/>
            </a:endParaRPr>
          </a:p>
        </p:txBody>
      </p:sp>
      <p:sp>
        <p:nvSpPr>
          <p:cNvPr id="56" name="Freeform 70"/>
          <p:cNvSpPr>
            <a:spLocks/>
          </p:cNvSpPr>
          <p:nvPr/>
        </p:nvSpPr>
        <p:spPr bwMode="auto">
          <a:xfrm>
            <a:off x="2839641" y="3131345"/>
            <a:ext cx="3394472" cy="2869406"/>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sz="1800" kern="0">
              <a:solidFill>
                <a:sysClr val="window" lastClr="FFFFFF"/>
              </a:solidFill>
              <a:latin typeface="Calibri"/>
            </a:endParaRPr>
          </a:p>
        </p:txBody>
      </p:sp>
      <p:sp>
        <p:nvSpPr>
          <p:cNvPr id="57" name="Freeform 71"/>
          <p:cNvSpPr>
            <a:spLocks/>
          </p:cNvSpPr>
          <p:nvPr/>
        </p:nvSpPr>
        <p:spPr bwMode="auto">
          <a:xfrm>
            <a:off x="4631531" y="3171825"/>
            <a:ext cx="3376613" cy="2871788"/>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sz="1800" kern="0">
              <a:solidFill>
                <a:sysClr val="window" lastClr="FFFFFF"/>
              </a:solidFill>
              <a:latin typeface="Calibri"/>
            </a:endParaRPr>
          </a:p>
        </p:txBody>
      </p:sp>
      <p:sp>
        <p:nvSpPr>
          <p:cNvPr id="60" name="Tekstboks 59"/>
          <p:cNvSpPr txBox="1"/>
          <p:nvPr/>
        </p:nvSpPr>
        <p:spPr>
          <a:xfrm rot="3089004">
            <a:off x="4945281" y="4352940"/>
            <a:ext cx="2220480" cy="415498"/>
          </a:xfrm>
          <a:prstGeom prst="rect">
            <a:avLst/>
          </a:prstGeom>
          <a:noFill/>
        </p:spPr>
        <p:txBody>
          <a:bodyPr wrap="none">
            <a:spAutoFit/>
          </a:bodyPr>
          <a:lstStyle/>
          <a:p>
            <a:pPr>
              <a:defRPr/>
            </a:pPr>
            <a:r>
              <a:rPr lang="da-DK" sz="2100" b="1">
                <a:solidFill>
                  <a:schemeClr val="accent5">
                    <a:lumMod val="20000"/>
                    <a:lumOff val="80000"/>
                  </a:schemeClr>
                </a:solidFill>
              </a:rPr>
              <a:t>TEST SCORES</a:t>
            </a:r>
          </a:p>
        </p:txBody>
      </p:sp>
      <p:sp>
        <p:nvSpPr>
          <p:cNvPr id="61" name="Tekstboks 60"/>
          <p:cNvSpPr txBox="1"/>
          <p:nvPr/>
        </p:nvSpPr>
        <p:spPr>
          <a:xfrm rot="7815830" flipV="1">
            <a:off x="1736342" y="4351795"/>
            <a:ext cx="2617241" cy="738664"/>
          </a:xfrm>
          <a:prstGeom prst="rect">
            <a:avLst/>
          </a:prstGeom>
          <a:noFill/>
        </p:spPr>
        <p:txBody>
          <a:bodyPr wrap="square">
            <a:spAutoFit/>
          </a:bodyPr>
          <a:lstStyle/>
          <a:p>
            <a:pPr algn="r">
              <a:defRPr/>
            </a:pPr>
            <a:r>
              <a:rPr lang="da-DK" sz="2100" b="1">
                <a:solidFill>
                  <a:schemeClr val="accent5">
                    <a:lumMod val="20000"/>
                    <a:lumOff val="80000"/>
                  </a:schemeClr>
                </a:solidFill>
              </a:rPr>
              <a:t>RIGOR OF CLASSES</a:t>
            </a:r>
          </a:p>
        </p:txBody>
      </p:sp>
      <p:sp>
        <p:nvSpPr>
          <p:cNvPr id="62" name="Tekstboks 61"/>
          <p:cNvSpPr txBox="1"/>
          <p:nvPr/>
        </p:nvSpPr>
        <p:spPr>
          <a:xfrm rot="5400000" flipV="1">
            <a:off x="3413049" y="4213018"/>
            <a:ext cx="2161918" cy="1061829"/>
          </a:xfrm>
          <a:prstGeom prst="rect">
            <a:avLst/>
          </a:prstGeom>
          <a:noFill/>
        </p:spPr>
        <p:txBody>
          <a:bodyPr wrap="square">
            <a:spAutoFit/>
          </a:bodyPr>
          <a:lstStyle/>
          <a:p>
            <a:pPr algn="r">
              <a:defRPr/>
            </a:pPr>
            <a:endParaRPr lang="da-DK" sz="2100" b="1">
              <a:solidFill>
                <a:schemeClr val="accent5">
                  <a:lumMod val="20000"/>
                  <a:lumOff val="80000"/>
                </a:schemeClr>
              </a:solidFill>
            </a:endParaRPr>
          </a:p>
          <a:p>
            <a:pPr algn="r">
              <a:defRPr/>
            </a:pPr>
            <a:r>
              <a:rPr lang="da-DK" sz="2100" b="1">
                <a:solidFill>
                  <a:schemeClr val="accent5">
                    <a:lumMod val="20000"/>
                    <a:lumOff val="80000"/>
                  </a:schemeClr>
                </a:solidFill>
              </a:rPr>
              <a:t>GRADES &amp; GPA</a:t>
            </a:r>
          </a:p>
        </p:txBody>
      </p:sp>
      <p:grpSp>
        <p:nvGrpSpPr>
          <p:cNvPr id="2059" name="Gruppe 36"/>
          <p:cNvGrpSpPr>
            <a:grpSpLocks/>
          </p:cNvGrpSpPr>
          <p:nvPr/>
        </p:nvGrpSpPr>
        <p:grpSpPr bwMode="auto">
          <a:xfrm>
            <a:off x="4379119" y="2028825"/>
            <a:ext cx="472679" cy="1143000"/>
            <a:chOff x="3429000" y="809625"/>
            <a:chExt cx="2417763" cy="5848350"/>
          </a:xfrm>
        </p:grpSpPr>
        <p:grpSp>
          <p:nvGrpSpPr>
            <p:cNvPr id="2064" name="Gruppe 70"/>
            <p:cNvGrpSpPr>
              <a:grpSpLocks/>
            </p:cNvGrpSpPr>
            <p:nvPr/>
          </p:nvGrpSpPr>
          <p:grpSpPr bwMode="auto">
            <a:xfrm>
              <a:off x="3429000" y="809625"/>
              <a:ext cx="2417763" cy="5848350"/>
              <a:chOff x="7627938" y="4784725"/>
              <a:chExt cx="3409950" cy="8248650"/>
            </a:xfrm>
          </p:grpSpPr>
          <p:sp>
            <p:nvSpPr>
              <p:cNvPr id="31" name="Freeform 96"/>
              <p:cNvSpPr>
                <a:spLocks noEditPoints="1"/>
              </p:cNvSpPr>
              <p:nvPr/>
            </p:nvSpPr>
            <p:spPr bwMode="auto">
              <a:xfrm>
                <a:off x="7627938" y="4784725"/>
                <a:ext cx="3409950" cy="8248650"/>
              </a:xfrm>
              <a:custGeom>
                <a:avLst/>
                <a:gdLst>
                  <a:gd name="T0" fmla="*/ 2147483647 w 2148"/>
                  <a:gd name="T1" fmla="*/ 307459046 h 5196"/>
                  <a:gd name="T2" fmla="*/ 2147483647 w 2148"/>
                  <a:gd name="T3" fmla="*/ 372983084 h 5196"/>
                  <a:gd name="T4" fmla="*/ 2147483647 w 2148"/>
                  <a:gd name="T5" fmla="*/ 524192501 h 5196"/>
                  <a:gd name="T6" fmla="*/ 2147483647 w 2148"/>
                  <a:gd name="T7" fmla="*/ 761087100 h 5196"/>
                  <a:gd name="T8" fmla="*/ 2147483647 w 2148"/>
                  <a:gd name="T9" fmla="*/ 1607859480 h 5196"/>
                  <a:gd name="T10" fmla="*/ 2147483647 w 2148"/>
                  <a:gd name="T11" fmla="*/ 2147483647 h 5196"/>
                  <a:gd name="T12" fmla="*/ 2147483647 w 2148"/>
                  <a:gd name="T13" fmla="*/ 2147483647 h 5196"/>
                  <a:gd name="T14" fmla="*/ 2147483647 w 2148"/>
                  <a:gd name="T15" fmla="*/ 2147483647 h 5196"/>
                  <a:gd name="T16" fmla="*/ 2147483647 w 2148"/>
                  <a:gd name="T17" fmla="*/ 2147483647 h 5196"/>
                  <a:gd name="T18" fmla="*/ 2147483647 w 2148"/>
                  <a:gd name="T19" fmla="*/ 2147483647 h 5196"/>
                  <a:gd name="T20" fmla="*/ 2147483647 w 2148"/>
                  <a:gd name="T21" fmla="*/ 2147483647 h 5196"/>
                  <a:gd name="T22" fmla="*/ 2001003947 w 2148"/>
                  <a:gd name="T23" fmla="*/ 2147483647 h 5196"/>
                  <a:gd name="T24" fmla="*/ 1849794640 w 2148"/>
                  <a:gd name="T25" fmla="*/ 2147483647 h 5196"/>
                  <a:gd name="T26" fmla="*/ 1955641155 w 2148"/>
                  <a:gd name="T27" fmla="*/ 2147483647 h 5196"/>
                  <a:gd name="T28" fmla="*/ 1683464403 w 2148"/>
                  <a:gd name="T29" fmla="*/ 2147483647 h 5196"/>
                  <a:gd name="T30" fmla="*/ 1179432986 w 2148"/>
                  <a:gd name="T31" fmla="*/ 2147483647 h 5196"/>
                  <a:gd name="T32" fmla="*/ 892135304 w 2148"/>
                  <a:gd name="T33" fmla="*/ 1355843950 h 5196"/>
                  <a:gd name="T34" fmla="*/ 695563007 w 2148"/>
                  <a:gd name="T35" fmla="*/ 589716539 h 5196"/>
                  <a:gd name="T36" fmla="*/ 836691891 w 2148"/>
                  <a:gd name="T37" fmla="*/ 277217183 h 5196"/>
                  <a:gd name="T38" fmla="*/ 448587807 w 2148"/>
                  <a:gd name="T39" fmla="*/ 10080624 h 5196"/>
                  <a:gd name="T40" fmla="*/ 196572148 w 2148"/>
                  <a:gd name="T41" fmla="*/ 100806237 h 5196"/>
                  <a:gd name="T42" fmla="*/ 40322494 w 2148"/>
                  <a:gd name="T43" fmla="*/ 362902463 h 5196"/>
                  <a:gd name="T44" fmla="*/ 85685298 w 2148"/>
                  <a:gd name="T45" fmla="*/ 549394054 h 5196"/>
                  <a:gd name="T46" fmla="*/ 186491527 w 2148"/>
                  <a:gd name="T47" fmla="*/ 761087100 h 5196"/>
                  <a:gd name="T48" fmla="*/ 161289976 w 2148"/>
                  <a:gd name="T49" fmla="*/ 1305440844 h 5196"/>
                  <a:gd name="T50" fmla="*/ 619958354 w 2148"/>
                  <a:gd name="T51" fmla="*/ 2147483647 h 5196"/>
                  <a:gd name="T52" fmla="*/ 806449832 w 2148"/>
                  <a:gd name="T53" fmla="*/ 2147483647 h 5196"/>
                  <a:gd name="T54" fmla="*/ 1315521361 w 2148"/>
                  <a:gd name="T55" fmla="*/ 2147483647 h 5196"/>
                  <a:gd name="T56" fmla="*/ 1290319810 w 2148"/>
                  <a:gd name="T57" fmla="*/ 2147483647 h 5196"/>
                  <a:gd name="T58" fmla="*/ 1502012839 w 2148"/>
                  <a:gd name="T59" fmla="*/ 2147483647 h 5196"/>
                  <a:gd name="T60" fmla="*/ 1461690357 w 2148"/>
                  <a:gd name="T61" fmla="*/ 2147483647 h 5196"/>
                  <a:gd name="T62" fmla="*/ 1491932219 w 2148"/>
                  <a:gd name="T63" fmla="*/ 2147483647 h 5196"/>
                  <a:gd name="T64" fmla="*/ 1491932219 w 2148"/>
                  <a:gd name="T65" fmla="*/ 2147483647 h 5196"/>
                  <a:gd name="T66" fmla="*/ 1582657802 w 2148"/>
                  <a:gd name="T67" fmla="*/ 2147483647 h 5196"/>
                  <a:gd name="T68" fmla="*/ 1764109367 w 2148"/>
                  <a:gd name="T69" fmla="*/ 2147483647 h 5196"/>
                  <a:gd name="T70" fmla="*/ 1980842706 w 2148"/>
                  <a:gd name="T71" fmla="*/ 2147483647 h 5196"/>
                  <a:gd name="T72" fmla="*/ 2021165187 w 2148"/>
                  <a:gd name="T73" fmla="*/ 2147483647 h 5196"/>
                  <a:gd name="T74" fmla="*/ 2147483647 w 2148"/>
                  <a:gd name="T75" fmla="*/ 2147483647 h 5196"/>
                  <a:gd name="T76" fmla="*/ 2147483647 w 2148"/>
                  <a:gd name="T77" fmla="*/ 2147483647 h 5196"/>
                  <a:gd name="T78" fmla="*/ 2147483647 w 2148"/>
                  <a:gd name="T79" fmla="*/ 2147483647 h 5196"/>
                  <a:gd name="T80" fmla="*/ 2147483647 w 2148"/>
                  <a:gd name="T81" fmla="*/ 2147483647 h 5196"/>
                  <a:gd name="T82" fmla="*/ 2147483647 w 2148"/>
                  <a:gd name="T83" fmla="*/ 2147483647 h 5196"/>
                  <a:gd name="T84" fmla="*/ 2147483647 w 2148"/>
                  <a:gd name="T85" fmla="*/ 2147483647 h 5196"/>
                  <a:gd name="T86" fmla="*/ 2147483647 w 2148"/>
                  <a:gd name="T87" fmla="*/ 2147483647 h 5196"/>
                  <a:gd name="T88" fmla="*/ 2147483647 w 2148"/>
                  <a:gd name="T89" fmla="*/ 2147483647 h 5196"/>
                  <a:gd name="T90" fmla="*/ 2147483647 w 2148"/>
                  <a:gd name="T91" fmla="*/ 2147483647 h 5196"/>
                  <a:gd name="T92" fmla="*/ 2147483647 w 2148"/>
                  <a:gd name="T93" fmla="*/ 2147483647 h 5196"/>
                  <a:gd name="T94" fmla="*/ 2147483647 w 2148"/>
                  <a:gd name="T95" fmla="*/ 2147483647 h 5196"/>
                  <a:gd name="T96" fmla="*/ 2147483647 w 2148"/>
                  <a:gd name="T97" fmla="*/ 2147483647 h 5196"/>
                  <a:gd name="T98" fmla="*/ 2147483647 w 2148"/>
                  <a:gd name="T99" fmla="*/ 2147483647 h 5196"/>
                  <a:gd name="T100" fmla="*/ 2147483647 w 2148"/>
                  <a:gd name="T101" fmla="*/ 2147483647 h 5196"/>
                  <a:gd name="T102" fmla="*/ 2147483647 w 2148"/>
                  <a:gd name="T103" fmla="*/ 2051407210 h 5196"/>
                  <a:gd name="T104" fmla="*/ 2147483647 w 2148"/>
                  <a:gd name="T105" fmla="*/ 1345763329 h 5196"/>
                  <a:gd name="T106" fmla="*/ 2147483647 w 2148"/>
                  <a:gd name="T107" fmla="*/ 1028223760 h 5196"/>
                  <a:gd name="T108" fmla="*/ 2147483647 w 2148"/>
                  <a:gd name="T109" fmla="*/ 751006479 h 5196"/>
                  <a:gd name="T110" fmla="*/ 2147483647 w 2148"/>
                  <a:gd name="T111" fmla="*/ 2147483647 h 5196"/>
                  <a:gd name="T112" fmla="*/ 2147483647 w 2148"/>
                  <a:gd name="T113" fmla="*/ 2147483647 h 5196"/>
                  <a:gd name="T114" fmla="*/ 2147483647 w 2148"/>
                  <a:gd name="T115" fmla="*/ 2147483647 h 5196"/>
                  <a:gd name="T116" fmla="*/ 2147483647 w 2148"/>
                  <a:gd name="T117" fmla="*/ 2147483647 h 5196"/>
                  <a:gd name="T118" fmla="*/ 2147483647 w 2148"/>
                  <a:gd name="T119" fmla="*/ 2147483647 h 5196"/>
                  <a:gd name="T120" fmla="*/ 2111890771 w 2148"/>
                  <a:gd name="T121" fmla="*/ 2147483647 h 5196"/>
                  <a:gd name="T122" fmla="*/ 2147483647 w 2148"/>
                  <a:gd name="T123" fmla="*/ 2147483647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0A0B0A"/>
              </a:solidFill>
              <a:ln w="9525">
                <a:noFill/>
                <a:round/>
                <a:headEnd/>
                <a:tailEnd/>
              </a:ln>
            </p:spPr>
            <p:txBody>
              <a:bodyPr/>
              <a:lstStyle/>
              <a:p>
                <a:pPr>
                  <a:defRPr/>
                </a:pPr>
                <a:endParaRPr lang="da-DK" sz="1800" kern="0">
                  <a:solidFill>
                    <a:sysClr val="windowText" lastClr="000000"/>
                  </a:solidFill>
                </a:endParaRPr>
              </a:p>
            </p:txBody>
          </p:sp>
          <p:sp>
            <p:nvSpPr>
              <p:cNvPr id="34" name="Freeform 97"/>
              <p:cNvSpPr>
                <a:spLocks/>
              </p:cNvSpPr>
              <p:nvPr/>
            </p:nvSpPr>
            <p:spPr bwMode="auto">
              <a:xfrm>
                <a:off x="7705244" y="5463523"/>
                <a:ext cx="489587" cy="360878"/>
              </a:xfrm>
              <a:custGeom>
                <a:avLst/>
                <a:gdLst>
                  <a:gd name="T0" fmla="*/ 0 w 308"/>
                  <a:gd name="T1" fmla="*/ 216733479 h 230"/>
                  <a:gd name="T2" fmla="*/ 105846570 w 308"/>
                  <a:gd name="T3" fmla="*/ 579635982 h 230"/>
                  <a:gd name="T4" fmla="*/ 408265250 w 308"/>
                  <a:gd name="T5" fmla="*/ 488910381 h 230"/>
                  <a:gd name="T6" fmla="*/ 645159943 w 308"/>
                  <a:gd name="T7" fmla="*/ 388104059 h 230"/>
                  <a:gd name="T8" fmla="*/ 776208016 w 308"/>
                  <a:gd name="T9" fmla="*/ 252015657 h 230"/>
                  <a:gd name="T10" fmla="*/ 645159943 w 308"/>
                  <a:gd name="T11" fmla="*/ 0 h 230"/>
                  <a:gd name="T12" fmla="*/ 0 w 308"/>
                  <a:gd name="T13" fmla="*/ 216733479 h 230"/>
                  <a:gd name="T14" fmla="*/ 0 w 308"/>
                  <a:gd name="T15" fmla="*/ 216733479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headEnd/>
                <a:tailEnd/>
              </a:ln>
            </p:spPr>
            <p:txBody>
              <a:bodyPr/>
              <a:lstStyle/>
              <a:p>
                <a:pPr>
                  <a:defRPr/>
                </a:pPr>
                <a:endParaRPr lang="da-DK" sz="1800" kern="0">
                  <a:solidFill>
                    <a:sysClr val="windowText" lastClr="000000"/>
                  </a:solidFill>
                </a:endParaRPr>
              </a:p>
            </p:txBody>
          </p:sp>
          <p:sp>
            <p:nvSpPr>
              <p:cNvPr id="35" name="Freeform 98"/>
              <p:cNvSpPr>
                <a:spLocks/>
              </p:cNvSpPr>
              <p:nvPr/>
            </p:nvSpPr>
            <p:spPr bwMode="auto">
              <a:xfrm>
                <a:off x="10436638" y="5583816"/>
                <a:ext cx="463822" cy="343694"/>
              </a:xfrm>
              <a:custGeom>
                <a:avLst/>
                <a:gdLst>
                  <a:gd name="T0" fmla="*/ 735885516 w 292"/>
                  <a:gd name="T1" fmla="*/ 211693164 h 216"/>
                  <a:gd name="T2" fmla="*/ 579635894 w 292"/>
                  <a:gd name="T3" fmla="*/ 544353795 h 216"/>
                  <a:gd name="T4" fmla="*/ 327620275 w 292"/>
                  <a:gd name="T5" fmla="*/ 483870062 h 216"/>
                  <a:gd name="T6" fmla="*/ 95765922 w 292"/>
                  <a:gd name="T7" fmla="*/ 388104052 h 216"/>
                  <a:gd name="T8" fmla="*/ 0 w 292"/>
                  <a:gd name="T9" fmla="*/ 252015653 h 216"/>
                  <a:gd name="T10" fmla="*/ 95765922 w 292"/>
                  <a:gd name="T11" fmla="*/ 0 h 216"/>
                  <a:gd name="T12" fmla="*/ 735885516 w 292"/>
                  <a:gd name="T13" fmla="*/ 211693164 h 216"/>
                  <a:gd name="T14" fmla="*/ 735885516 w 292"/>
                  <a:gd name="T15" fmla="*/ 211693164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headEnd/>
                <a:tailEnd/>
              </a:ln>
            </p:spPr>
            <p:txBody>
              <a:bodyPr/>
              <a:lstStyle/>
              <a:p>
                <a:pPr>
                  <a:defRPr/>
                </a:pPr>
                <a:endParaRPr lang="da-DK" sz="1800" kern="0">
                  <a:solidFill>
                    <a:sysClr val="windowText" lastClr="000000"/>
                  </a:solidFill>
                </a:endParaRPr>
              </a:p>
            </p:txBody>
          </p:sp>
        </p:grpSp>
        <p:grpSp>
          <p:nvGrpSpPr>
            <p:cNvPr id="2065" name="Gruppe 35"/>
            <p:cNvGrpSpPr>
              <a:grpSpLocks/>
            </p:cNvGrpSpPr>
            <p:nvPr/>
          </p:nvGrpSpPr>
          <p:grpSpPr bwMode="auto">
            <a:xfrm>
              <a:off x="4145085" y="2579076"/>
              <a:ext cx="763271" cy="1207478"/>
              <a:chOff x="4145085" y="2579076"/>
              <a:chExt cx="763271" cy="1207478"/>
            </a:xfrm>
          </p:grpSpPr>
          <p:sp>
            <p:nvSpPr>
              <p:cNvPr id="28" name="Freeform 113"/>
              <p:cNvSpPr>
                <a:spLocks/>
              </p:cNvSpPr>
              <p:nvPr/>
            </p:nvSpPr>
            <p:spPr bwMode="auto">
              <a:xfrm>
                <a:off x="4147628" y="2576313"/>
                <a:ext cx="761261" cy="1212317"/>
              </a:xfrm>
              <a:custGeom>
                <a:avLst/>
                <a:gdLst>
                  <a:gd name="T0" fmla="*/ 729843 w 548"/>
                  <a:gd name="T1" fmla="*/ 1141923 h 1142"/>
                  <a:gd name="T2" fmla="*/ 688058 w 548"/>
                  <a:gd name="T3" fmla="*/ 1167299 h 1142"/>
                  <a:gd name="T4" fmla="*/ 626774 w 548"/>
                  <a:gd name="T5" fmla="*/ 1186331 h 1142"/>
                  <a:gd name="T6" fmla="*/ 454063 w 548"/>
                  <a:gd name="T7" fmla="*/ 1205363 h 1142"/>
                  <a:gd name="T8" fmla="*/ 284137 w 548"/>
                  <a:gd name="T9" fmla="*/ 1205363 h 1142"/>
                  <a:gd name="T10" fmla="*/ 100284 w 548"/>
                  <a:gd name="T11" fmla="*/ 1175758 h 1142"/>
                  <a:gd name="T12" fmla="*/ 41785 w 548"/>
                  <a:gd name="T13" fmla="*/ 1150382 h 1142"/>
                  <a:gd name="T14" fmla="*/ 5571 w 548"/>
                  <a:gd name="T15" fmla="*/ 1108088 h 1142"/>
                  <a:gd name="T16" fmla="*/ 36214 w 548"/>
                  <a:gd name="T17" fmla="*/ 613255 h 1142"/>
                  <a:gd name="T18" fmla="*/ 50142 w 548"/>
                  <a:gd name="T19" fmla="*/ 535012 h 1142"/>
                  <a:gd name="T20" fmla="*/ 69642 w 548"/>
                  <a:gd name="T21" fmla="*/ 465228 h 1142"/>
                  <a:gd name="T22" fmla="*/ 103069 w 548"/>
                  <a:gd name="T23" fmla="*/ 353150 h 1142"/>
                  <a:gd name="T24" fmla="*/ 116998 w 548"/>
                  <a:gd name="T25" fmla="*/ 287595 h 1142"/>
                  <a:gd name="T26" fmla="*/ 155997 w 548"/>
                  <a:gd name="T27" fmla="*/ 177632 h 1142"/>
                  <a:gd name="T28" fmla="*/ 189425 w 548"/>
                  <a:gd name="T29" fmla="*/ 126880 h 1142"/>
                  <a:gd name="T30" fmla="*/ 231210 w 548"/>
                  <a:gd name="T31" fmla="*/ 44408 h 1142"/>
                  <a:gd name="T32" fmla="*/ 250709 w 548"/>
                  <a:gd name="T33" fmla="*/ 10573 h 1142"/>
                  <a:gd name="T34" fmla="*/ 270209 w 548"/>
                  <a:gd name="T35" fmla="*/ 0 h 1142"/>
                  <a:gd name="T36" fmla="*/ 286923 w 548"/>
                  <a:gd name="T37" fmla="*/ 6344 h 1142"/>
                  <a:gd name="T38" fmla="*/ 328708 w 548"/>
                  <a:gd name="T39" fmla="*/ 35949 h 1142"/>
                  <a:gd name="T40" fmla="*/ 334279 w 548"/>
                  <a:gd name="T41" fmla="*/ 52867 h 1142"/>
                  <a:gd name="T42" fmla="*/ 325922 w 548"/>
                  <a:gd name="T43" fmla="*/ 84587 h 1142"/>
                  <a:gd name="T44" fmla="*/ 295280 w 548"/>
                  <a:gd name="T45" fmla="*/ 118422 h 1142"/>
                  <a:gd name="T46" fmla="*/ 286923 w 548"/>
                  <a:gd name="T47" fmla="*/ 131110 h 1142"/>
                  <a:gd name="T48" fmla="*/ 292494 w 548"/>
                  <a:gd name="T49" fmla="*/ 167059 h 1142"/>
                  <a:gd name="T50" fmla="*/ 331494 w 548"/>
                  <a:gd name="T51" fmla="*/ 230499 h 1142"/>
                  <a:gd name="T52" fmla="*/ 362136 w 548"/>
                  <a:gd name="T53" fmla="*/ 262219 h 1142"/>
                  <a:gd name="T54" fmla="*/ 392778 w 548"/>
                  <a:gd name="T55" fmla="*/ 264334 h 1142"/>
                  <a:gd name="T56" fmla="*/ 434563 w 548"/>
                  <a:gd name="T57" fmla="*/ 243187 h 1142"/>
                  <a:gd name="T58" fmla="*/ 506990 w 548"/>
                  <a:gd name="T59" fmla="*/ 169174 h 1142"/>
                  <a:gd name="T60" fmla="*/ 523704 w 548"/>
                  <a:gd name="T61" fmla="*/ 135339 h 1142"/>
                  <a:gd name="T62" fmla="*/ 520918 w 548"/>
                  <a:gd name="T63" fmla="*/ 116307 h 1142"/>
                  <a:gd name="T64" fmla="*/ 526490 w 548"/>
                  <a:gd name="T65" fmla="*/ 35949 h 1142"/>
                  <a:gd name="T66" fmla="*/ 534847 w 548"/>
                  <a:gd name="T67" fmla="*/ 16917 h 1142"/>
                  <a:gd name="T68" fmla="*/ 551561 w 548"/>
                  <a:gd name="T69" fmla="*/ 10573 h 1142"/>
                  <a:gd name="T70" fmla="*/ 571060 w 548"/>
                  <a:gd name="T71" fmla="*/ 31720 h 1142"/>
                  <a:gd name="T72" fmla="*/ 587774 w 548"/>
                  <a:gd name="T73" fmla="*/ 82472 h 1142"/>
                  <a:gd name="T74" fmla="*/ 579417 w 548"/>
                  <a:gd name="T75" fmla="*/ 118422 h 1142"/>
                  <a:gd name="T76" fmla="*/ 573846 w 548"/>
                  <a:gd name="T77" fmla="*/ 135339 h 1142"/>
                  <a:gd name="T78" fmla="*/ 582203 w 548"/>
                  <a:gd name="T79" fmla="*/ 230499 h 1142"/>
                  <a:gd name="T80" fmla="*/ 601703 w 548"/>
                  <a:gd name="T81" fmla="*/ 289710 h 1142"/>
                  <a:gd name="T82" fmla="*/ 654630 w 548"/>
                  <a:gd name="T83" fmla="*/ 412361 h 1142"/>
                  <a:gd name="T84" fmla="*/ 738200 w 548"/>
                  <a:gd name="T85" fmla="*/ 570962 h 1142"/>
                  <a:gd name="T86" fmla="*/ 763271 w 548"/>
                  <a:gd name="T87" fmla="*/ 695727 h 1142"/>
                  <a:gd name="T88" fmla="*/ 760485 w 548"/>
                  <a:gd name="T89" fmla="*/ 1036189 h 1142"/>
                  <a:gd name="T90" fmla="*/ 738200 w 548"/>
                  <a:gd name="T91" fmla="*/ 113135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headEnd/>
                <a:tailEnd/>
              </a:ln>
            </p:spPr>
            <p:txBody>
              <a:bodyPr/>
              <a:lstStyle/>
              <a:p>
                <a:pPr>
                  <a:defRPr/>
                </a:pPr>
                <a:endParaRPr lang="da-DK" sz="1800" kern="0">
                  <a:solidFill>
                    <a:sysClr val="windowText" lastClr="000000"/>
                  </a:solidFill>
                </a:endParaRPr>
              </a:p>
            </p:txBody>
          </p:sp>
          <p:sp>
            <p:nvSpPr>
              <p:cNvPr id="29" name="Freeform 114"/>
              <p:cNvSpPr>
                <a:spLocks/>
              </p:cNvSpPr>
              <p:nvPr/>
            </p:nvSpPr>
            <p:spPr bwMode="auto">
              <a:xfrm>
                <a:off x="4665286" y="2588497"/>
                <a:ext cx="109621" cy="158393"/>
              </a:xfrm>
              <a:custGeom>
                <a:avLst/>
                <a:gdLst>
                  <a:gd name="T0" fmla="*/ 8357 w 80"/>
                  <a:gd name="T1" fmla="*/ 0 h 152"/>
                  <a:gd name="T2" fmla="*/ 8357 w 80"/>
                  <a:gd name="T3" fmla="*/ 0 h 152"/>
                  <a:gd name="T4" fmla="*/ 2786 w 80"/>
                  <a:gd name="T5" fmla="*/ 35949 h 152"/>
                  <a:gd name="T6" fmla="*/ 0 w 80"/>
                  <a:gd name="T7" fmla="*/ 69784 h 152"/>
                  <a:gd name="T8" fmla="*/ 0 w 80"/>
                  <a:gd name="T9" fmla="*/ 86702 h 152"/>
                  <a:gd name="T10" fmla="*/ 2786 w 80"/>
                  <a:gd name="T11" fmla="*/ 101504 h 152"/>
                  <a:gd name="T12" fmla="*/ 2786 w 80"/>
                  <a:gd name="T13" fmla="*/ 101504 h 152"/>
                  <a:gd name="T14" fmla="*/ 5571 w 80"/>
                  <a:gd name="T15" fmla="*/ 114192 h 152"/>
                  <a:gd name="T16" fmla="*/ 13928 w 80"/>
                  <a:gd name="T17" fmla="*/ 120536 h 152"/>
                  <a:gd name="T18" fmla="*/ 22285 w 80"/>
                  <a:gd name="T19" fmla="*/ 124766 h 152"/>
                  <a:gd name="T20" fmla="*/ 36213 w 80"/>
                  <a:gd name="T21" fmla="*/ 128995 h 152"/>
                  <a:gd name="T22" fmla="*/ 50142 w 80"/>
                  <a:gd name="T23" fmla="*/ 131110 h 152"/>
                  <a:gd name="T24" fmla="*/ 66856 w 80"/>
                  <a:gd name="T25" fmla="*/ 137454 h 152"/>
                  <a:gd name="T26" fmla="*/ 89141 w 80"/>
                  <a:gd name="T27" fmla="*/ 145912 h 152"/>
                  <a:gd name="T28" fmla="*/ 111426 w 80"/>
                  <a:gd name="T29" fmla="*/ 160715 h 152"/>
                  <a:gd name="T30" fmla="*/ 111426 w 80"/>
                  <a:gd name="T31" fmla="*/ 160715 h 152"/>
                  <a:gd name="T32" fmla="*/ 103069 w 80"/>
                  <a:gd name="T33" fmla="*/ 135339 h 152"/>
                  <a:gd name="T34" fmla="*/ 77998 w 80"/>
                  <a:gd name="T35" fmla="*/ 82472 h 152"/>
                  <a:gd name="T36" fmla="*/ 61284 w 80"/>
                  <a:gd name="T37" fmla="*/ 52867 h 152"/>
                  <a:gd name="T38" fmla="*/ 44570 w 80"/>
                  <a:gd name="T39" fmla="*/ 27491 h 152"/>
                  <a:gd name="T40" fmla="*/ 36213 w 80"/>
                  <a:gd name="T41" fmla="*/ 16917 h 152"/>
                  <a:gd name="T42" fmla="*/ 27857 w 80"/>
                  <a:gd name="T43" fmla="*/ 8459 h 152"/>
                  <a:gd name="T44" fmla="*/ 16714 w 80"/>
                  <a:gd name="T45" fmla="*/ 2115 h 152"/>
                  <a:gd name="T46" fmla="*/ 8357 w 80"/>
                  <a:gd name="T47" fmla="*/ 0 h 152"/>
                  <a:gd name="T48" fmla="*/ 8357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headEnd/>
                <a:tailEnd/>
              </a:ln>
            </p:spPr>
            <p:txBody>
              <a:bodyPr/>
              <a:lstStyle/>
              <a:p>
                <a:pPr>
                  <a:defRPr/>
                </a:pPr>
                <a:endParaRPr lang="da-DK" sz="1800" kern="0">
                  <a:solidFill>
                    <a:sysClr val="windowText" lastClr="000000"/>
                  </a:solidFill>
                </a:endParaRPr>
              </a:p>
            </p:txBody>
          </p:sp>
          <p:sp>
            <p:nvSpPr>
              <p:cNvPr id="30" name="Freeform 115"/>
              <p:cNvSpPr>
                <a:spLocks/>
              </p:cNvSpPr>
              <p:nvPr/>
            </p:nvSpPr>
            <p:spPr bwMode="auto">
              <a:xfrm>
                <a:off x="4269430" y="2576313"/>
                <a:ext cx="170522" cy="164487"/>
              </a:xfrm>
              <a:custGeom>
                <a:avLst/>
                <a:gdLst>
                  <a:gd name="T0" fmla="*/ 155998 w 122"/>
                  <a:gd name="T1" fmla="*/ 0 h 152"/>
                  <a:gd name="T2" fmla="*/ 155998 w 122"/>
                  <a:gd name="T3" fmla="*/ 0 h 152"/>
                  <a:gd name="T4" fmla="*/ 158783 w 122"/>
                  <a:gd name="T5" fmla="*/ 10573 h 152"/>
                  <a:gd name="T6" fmla="*/ 164355 w 122"/>
                  <a:gd name="T7" fmla="*/ 35949 h 152"/>
                  <a:gd name="T8" fmla="*/ 169926 w 122"/>
                  <a:gd name="T9" fmla="*/ 69784 h 152"/>
                  <a:gd name="T10" fmla="*/ 169926 w 122"/>
                  <a:gd name="T11" fmla="*/ 86702 h 152"/>
                  <a:gd name="T12" fmla="*/ 167140 w 122"/>
                  <a:gd name="T13" fmla="*/ 101504 h 152"/>
                  <a:gd name="T14" fmla="*/ 167140 w 122"/>
                  <a:gd name="T15" fmla="*/ 101504 h 152"/>
                  <a:gd name="T16" fmla="*/ 164355 w 122"/>
                  <a:gd name="T17" fmla="*/ 109963 h 152"/>
                  <a:gd name="T18" fmla="*/ 158783 w 122"/>
                  <a:gd name="T19" fmla="*/ 114192 h 152"/>
                  <a:gd name="T20" fmla="*/ 150426 w 122"/>
                  <a:gd name="T21" fmla="*/ 118422 h 152"/>
                  <a:gd name="T22" fmla="*/ 142069 w 122"/>
                  <a:gd name="T23" fmla="*/ 122651 h 152"/>
                  <a:gd name="T24" fmla="*/ 119784 w 122"/>
                  <a:gd name="T25" fmla="*/ 128995 h 152"/>
                  <a:gd name="T26" fmla="*/ 91927 w 122"/>
                  <a:gd name="T27" fmla="*/ 133224 h 152"/>
                  <a:gd name="T28" fmla="*/ 66856 w 122"/>
                  <a:gd name="T29" fmla="*/ 137454 h 152"/>
                  <a:gd name="T30" fmla="*/ 41785 w 122"/>
                  <a:gd name="T31" fmla="*/ 143798 h 152"/>
                  <a:gd name="T32" fmla="*/ 16714 w 122"/>
                  <a:gd name="T33" fmla="*/ 150142 h 152"/>
                  <a:gd name="T34" fmla="*/ 8357 w 122"/>
                  <a:gd name="T35" fmla="*/ 154371 h 152"/>
                  <a:gd name="T36" fmla="*/ 0 w 122"/>
                  <a:gd name="T37" fmla="*/ 160715 h 152"/>
                  <a:gd name="T38" fmla="*/ 0 w 122"/>
                  <a:gd name="T39" fmla="*/ 160715 h 152"/>
                  <a:gd name="T40" fmla="*/ 13928 w 122"/>
                  <a:gd name="T41" fmla="*/ 135339 h 152"/>
                  <a:gd name="T42" fmla="*/ 30642 w 122"/>
                  <a:gd name="T43" fmla="*/ 109963 h 152"/>
                  <a:gd name="T44" fmla="*/ 52928 w 122"/>
                  <a:gd name="T45" fmla="*/ 82472 h 152"/>
                  <a:gd name="T46" fmla="*/ 75213 w 122"/>
                  <a:gd name="T47" fmla="*/ 52867 h 152"/>
                  <a:gd name="T48" fmla="*/ 100284 w 122"/>
                  <a:gd name="T49" fmla="*/ 27491 h 152"/>
                  <a:gd name="T50" fmla="*/ 114213 w 122"/>
                  <a:gd name="T51" fmla="*/ 16917 h 152"/>
                  <a:gd name="T52" fmla="*/ 128141 w 122"/>
                  <a:gd name="T53" fmla="*/ 8459 h 152"/>
                  <a:gd name="T54" fmla="*/ 142069 w 122"/>
                  <a:gd name="T55" fmla="*/ 2115 h 152"/>
                  <a:gd name="T56" fmla="*/ 155998 w 122"/>
                  <a:gd name="T57" fmla="*/ 0 h 152"/>
                  <a:gd name="T58" fmla="*/ 155998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headEnd/>
                <a:tailEnd/>
              </a:ln>
            </p:spPr>
            <p:txBody>
              <a:bodyPr/>
              <a:lstStyle/>
              <a:p>
                <a:pPr>
                  <a:defRPr/>
                </a:pPr>
                <a:endParaRPr lang="da-DK" sz="1800" kern="0">
                  <a:solidFill>
                    <a:sysClr val="windowText" lastClr="000000"/>
                  </a:solidFill>
                </a:endParaRPr>
              </a:p>
            </p:txBody>
          </p:sp>
        </p:grpSp>
      </p:grpSp>
      <p:sp>
        <p:nvSpPr>
          <p:cNvPr id="36" name="Rektangel med afrundet, diagonalt hjørne 35"/>
          <p:cNvSpPr/>
          <p:nvPr/>
        </p:nvSpPr>
        <p:spPr>
          <a:xfrm>
            <a:off x="1397014" y="1529620"/>
            <a:ext cx="1622777" cy="2405441"/>
          </a:xfrm>
          <a:prstGeom prst="round2DiagRect">
            <a:avLst>
              <a:gd name="adj1" fmla="val 20046"/>
              <a:gd name="adj2" fmla="val 0"/>
            </a:avLst>
          </a:prstGeom>
          <a:solidFill>
            <a:schemeClr val="bg1"/>
          </a:soli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pPr algn="ctr">
              <a:defRPr/>
            </a:pPr>
            <a:endParaRPr lang="da-DK" sz="1800" kern="0">
              <a:solidFill>
                <a:sysClr val="window" lastClr="FFFFFF"/>
              </a:solidFill>
              <a:latin typeface="Calibri"/>
            </a:endParaRPr>
          </a:p>
        </p:txBody>
      </p:sp>
      <p:sp>
        <p:nvSpPr>
          <p:cNvPr id="37" name="Rektangel 36"/>
          <p:cNvSpPr/>
          <p:nvPr/>
        </p:nvSpPr>
        <p:spPr bwMode="auto">
          <a:xfrm>
            <a:off x="1397014" y="1788319"/>
            <a:ext cx="1723979" cy="1815882"/>
          </a:xfrm>
          <a:prstGeom prst="rect">
            <a:avLst/>
          </a:prstGeom>
        </p:spPr>
        <p:txBody>
          <a:bodyPr wrap="square">
            <a:spAutoFit/>
          </a:bodyPr>
          <a:lstStyle/>
          <a:p>
            <a:pPr>
              <a:defRPr/>
            </a:pPr>
            <a:r>
              <a:rPr lang="da-DK" sz="1600" b="1" kern="0" noProof="1">
                <a:latin typeface="Calibri" pitchFamily="34" charset="0"/>
                <a:cs typeface="Arial" charset="0"/>
              </a:rPr>
              <a:t>*Extracurricular *Activities</a:t>
            </a:r>
          </a:p>
          <a:p>
            <a:pPr>
              <a:defRPr/>
            </a:pPr>
            <a:r>
              <a:rPr lang="da-DK" sz="1600" b="1" kern="0" noProof="1">
                <a:latin typeface="Calibri" pitchFamily="34" charset="0"/>
                <a:cs typeface="Arial" charset="0"/>
              </a:rPr>
              <a:t>*Essays</a:t>
            </a:r>
          </a:p>
          <a:p>
            <a:pPr>
              <a:defRPr/>
            </a:pPr>
            <a:r>
              <a:rPr lang="da-DK" sz="1600" b="1" kern="0" noProof="1">
                <a:latin typeface="Calibri" pitchFamily="34" charset="0"/>
                <a:cs typeface="Arial" charset="0"/>
              </a:rPr>
              <a:t>*Letters of Recommendation</a:t>
            </a:r>
          </a:p>
          <a:p>
            <a:pPr>
              <a:defRPr/>
            </a:pPr>
            <a:r>
              <a:rPr lang="da-DK" sz="1600" b="1" kern="0" noProof="1">
                <a:latin typeface="Calibri" pitchFamily="34" charset="0"/>
                <a:cs typeface="Arial" charset="0"/>
              </a:rPr>
              <a:t>*Demonstrated Interest</a:t>
            </a:r>
          </a:p>
        </p:txBody>
      </p:sp>
      <p:sp>
        <p:nvSpPr>
          <p:cNvPr id="2" name="TextBox 1">
            <a:extLst>
              <a:ext uri="{FF2B5EF4-FFF2-40B4-BE49-F238E27FC236}">
                <a16:creationId xmlns:a16="http://schemas.microsoft.com/office/drawing/2014/main" id="{823BD42C-036C-D60E-96EC-60BE85BA59B3}"/>
              </a:ext>
            </a:extLst>
          </p:cNvPr>
          <p:cNvSpPr txBox="1"/>
          <p:nvPr/>
        </p:nvSpPr>
        <p:spPr>
          <a:xfrm>
            <a:off x="5647765" y="1936376"/>
            <a:ext cx="2360379" cy="954107"/>
          </a:xfrm>
          <a:prstGeom prst="rect">
            <a:avLst/>
          </a:prstGeom>
          <a:noFill/>
        </p:spPr>
        <p:txBody>
          <a:bodyPr wrap="square" rtlCol="0">
            <a:spAutoFit/>
          </a:bodyPr>
          <a:lstStyle/>
          <a:p>
            <a:r>
              <a:rPr lang="en-US" sz="1400"/>
              <a:t>**Note- Class rank is not included on transcripts or reported on secondary reports.</a:t>
            </a:r>
          </a:p>
        </p:txBody>
      </p:sp>
    </p:spTree>
    <p:extLst>
      <p:ext uri="{BB962C8B-B14F-4D97-AF65-F5344CB8AC3E}">
        <p14:creationId xmlns:p14="http://schemas.microsoft.com/office/powerpoint/2010/main" val="178767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55"/>
          <p:cNvSpPr/>
          <p:nvPr/>
        </p:nvSpPr>
        <p:spPr>
          <a:xfrm flipV="1">
            <a:off x="1168004" y="855772"/>
            <a:ext cx="6858000" cy="5317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788">
              <a:latin typeface="Arial" pitchFamily="34" charset="0"/>
              <a:cs typeface="Arial" pitchFamily="34" charset="0"/>
            </a:endParaRPr>
          </a:p>
        </p:txBody>
      </p:sp>
      <p:sp>
        <p:nvSpPr>
          <p:cNvPr id="36" name="TextBox 44"/>
          <p:cNvSpPr txBox="1">
            <a:spLocks noChangeArrowheads="1"/>
          </p:cNvSpPr>
          <p:nvPr/>
        </p:nvSpPr>
        <p:spPr bwMode="auto">
          <a:xfrm>
            <a:off x="1218605" y="894489"/>
            <a:ext cx="4572000" cy="1200329"/>
          </a:xfrm>
          <a:prstGeom prst="rect">
            <a:avLst/>
          </a:prstGeom>
          <a:noFill/>
          <a:ln w="9525">
            <a:noFill/>
            <a:miter lim="800000"/>
            <a:headEnd/>
            <a:tailEnd/>
          </a:ln>
        </p:spPr>
        <p:txBody>
          <a:bodyPr wrap="square">
            <a:spAutoFit/>
          </a:bodyPr>
          <a:lstStyle/>
          <a:p>
            <a:pPr marL="171450" indent="-171450" algn="ctr">
              <a:defRPr/>
            </a:pPr>
            <a:r>
              <a:rPr lang="en-US" sz="360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Arial" pitchFamily="34" charset="0"/>
              </a:rPr>
              <a:t>BUILDING A </a:t>
            </a:r>
          </a:p>
          <a:p>
            <a:pPr marL="171450" indent="-171450" algn="ctr">
              <a:defRPr/>
            </a:pPr>
            <a:r>
              <a:rPr lang="en-US" sz="360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Arial" pitchFamily="34" charset="0"/>
              </a:rPr>
              <a:t>COLLEGE LIST</a:t>
            </a:r>
          </a:p>
        </p:txBody>
      </p:sp>
      <p:grpSp>
        <p:nvGrpSpPr>
          <p:cNvPr id="4103" name="Group 67"/>
          <p:cNvGrpSpPr>
            <a:grpSpLocks/>
          </p:cNvGrpSpPr>
          <p:nvPr/>
        </p:nvGrpSpPr>
        <p:grpSpPr bwMode="auto">
          <a:xfrm>
            <a:off x="1571626" y="4007645"/>
            <a:ext cx="3313510" cy="975122"/>
            <a:chOff x="1917842" y="3643314"/>
            <a:chExt cx="5583116" cy="1643074"/>
          </a:xfrm>
        </p:grpSpPr>
        <p:sp>
          <p:nvSpPr>
            <p:cNvPr id="59" name="Rectangle 58"/>
            <p:cNvSpPr/>
            <p:nvPr/>
          </p:nvSpPr>
          <p:spPr>
            <a:xfrm>
              <a:off x="1917842" y="3928194"/>
              <a:ext cx="5583116" cy="1358194"/>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0" name="Rectangle 59"/>
            <p:cNvSpPr/>
            <p:nvPr/>
          </p:nvSpPr>
          <p:spPr>
            <a:xfrm>
              <a:off x="2066297" y="3643314"/>
              <a:ext cx="643975"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1" name="Rectangle 60"/>
            <p:cNvSpPr/>
            <p:nvPr/>
          </p:nvSpPr>
          <p:spPr>
            <a:xfrm>
              <a:off x="2995145"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2" name="Rectangle 61"/>
            <p:cNvSpPr/>
            <p:nvPr/>
          </p:nvSpPr>
          <p:spPr>
            <a:xfrm>
              <a:off x="3923992" y="3643314"/>
              <a:ext cx="643975"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3" name="Rectangle 62"/>
            <p:cNvSpPr/>
            <p:nvPr/>
          </p:nvSpPr>
          <p:spPr>
            <a:xfrm>
              <a:off x="4852840"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4" name="Rectangle 63"/>
            <p:cNvSpPr/>
            <p:nvPr/>
          </p:nvSpPr>
          <p:spPr>
            <a:xfrm>
              <a:off x="5791718" y="3643314"/>
              <a:ext cx="641968"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sp>
          <p:nvSpPr>
            <p:cNvPr id="65" name="Rectangle 64"/>
            <p:cNvSpPr/>
            <p:nvPr/>
          </p:nvSpPr>
          <p:spPr>
            <a:xfrm>
              <a:off x="6718560"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a:p>
          </p:txBody>
        </p:sp>
      </p:grpSp>
      <p:grpSp>
        <p:nvGrpSpPr>
          <p:cNvPr id="4104" name="Group 67"/>
          <p:cNvGrpSpPr>
            <a:grpSpLocks/>
          </p:cNvGrpSpPr>
          <p:nvPr/>
        </p:nvGrpSpPr>
        <p:grpSpPr bwMode="auto">
          <a:xfrm>
            <a:off x="2107407" y="3183733"/>
            <a:ext cx="3313510" cy="975122"/>
            <a:chOff x="1917842" y="3643314"/>
            <a:chExt cx="5583116" cy="1643074"/>
          </a:xfrm>
        </p:grpSpPr>
        <p:sp>
          <p:nvSpPr>
            <p:cNvPr id="37" name="Rectangle 36"/>
            <p:cNvSpPr/>
            <p:nvPr/>
          </p:nvSpPr>
          <p:spPr>
            <a:xfrm>
              <a:off x="1917842" y="3928194"/>
              <a:ext cx="5583116" cy="1358194"/>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8" name="Rectangle 37"/>
            <p:cNvSpPr/>
            <p:nvPr/>
          </p:nvSpPr>
          <p:spPr>
            <a:xfrm>
              <a:off x="2066297" y="3643314"/>
              <a:ext cx="643975"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9" name="Rectangle 38"/>
            <p:cNvSpPr/>
            <p:nvPr/>
          </p:nvSpPr>
          <p:spPr>
            <a:xfrm>
              <a:off x="2995145"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0" name="Rectangle 39"/>
            <p:cNvSpPr/>
            <p:nvPr/>
          </p:nvSpPr>
          <p:spPr>
            <a:xfrm>
              <a:off x="3923992" y="3643314"/>
              <a:ext cx="643975"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1" name="Rectangle 40"/>
            <p:cNvSpPr/>
            <p:nvPr/>
          </p:nvSpPr>
          <p:spPr>
            <a:xfrm>
              <a:off x="4852840"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2" name="Rectangle 41"/>
            <p:cNvSpPr/>
            <p:nvPr/>
          </p:nvSpPr>
          <p:spPr>
            <a:xfrm>
              <a:off x="5791718" y="3643314"/>
              <a:ext cx="641968"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3" name="Rectangle 42"/>
            <p:cNvSpPr/>
            <p:nvPr/>
          </p:nvSpPr>
          <p:spPr>
            <a:xfrm>
              <a:off x="6718560"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grpSp>
      <p:sp>
        <p:nvSpPr>
          <p:cNvPr id="4105" name="TextBox 44"/>
          <p:cNvSpPr txBox="1">
            <a:spLocks noChangeArrowheads="1"/>
          </p:cNvSpPr>
          <p:nvPr/>
        </p:nvSpPr>
        <p:spPr bwMode="auto">
          <a:xfrm>
            <a:off x="1621036" y="2657136"/>
            <a:ext cx="3122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900">
                <a:solidFill>
                  <a:schemeClr val="bg1"/>
                </a:solidFill>
                <a:latin typeface="Arial" charset="0"/>
                <a:cs typeface="Arial" charset="0"/>
              </a:rPr>
              <a:t>1.This is an example text. Go ahead and replace it with your own text</a:t>
            </a:r>
            <a:r>
              <a:rPr lang="en-US" sz="900" b="1">
                <a:solidFill>
                  <a:schemeClr val="bg1"/>
                </a:solidFill>
                <a:latin typeface="Arial" charset="0"/>
                <a:cs typeface="Arial" charset="0"/>
              </a:rPr>
              <a:t> </a:t>
            </a:r>
            <a:r>
              <a:rPr lang="en-US" sz="900">
                <a:solidFill>
                  <a:schemeClr val="bg1"/>
                </a:solidFill>
                <a:latin typeface="Arial" charset="0"/>
                <a:cs typeface="Arial" charset="0"/>
              </a:rPr>
              <a:t>This is an example text.</a:t>
            </a:r>
          </a:p>
        </p:txBody>
      </p:sp>
      <p:sp>
        <p:nvSpPr>
          <p:cNvPr id="4106" name="TextBox 44"/>
          <p:cNvSpPr txBox="1">
            <a:spLocks noChangeArrowheads="1"/>
          </p:cNvSpPr>
          <p:nvPr/>
        </p:nvSpPr>
        <p:spPr bwMode="auto">
          <a:xfrm>
            <a:off x="1732360" y="2684178"/>
            <a:ext cx="2864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900">
                <a:solidFill>
                  <a:schemeClr val="bg1"/>
                </a:solidFill>
                <a:latin typeface="Arial" charset="0"/>
                <a:cs typeface="Arial" charset="0"/>
              </a:rPr>
              <a:t>2.This is an example text. Go ahead and replace it with your own text</a:t>
            </a:r>
            <a:r>
              <a:rPr lang="en-US" sz="900" b="1">
                <a:solidFill>
                  <a:schemeClr val="bg1"/>
                </a:solidFill>
                <a:latin typeface="Arial" charset="0"/>
                <a:cs typeface="Arial" charset="0"/>
              </a:rPr>
              <a:t> </a:t>
            </a:r>
            <a:r>
              <a:rPr lang="en-US" sz="900">
                <a:solidFill>
                  <a:schemeClr val="bg1"/>
                </a:solidFill>
                <a:latin typeface="Arial" charset="0"/>
                <a:cs typeface="Arial" charset="0"/>
              </a:rPr>
              <a:t>This is an example text.</a:t>
            </a:r>
          </a:p>
        </p:txBody>
      </p:sp>
      <p:grpSp>
        <p:nvGrpSpPr>
          <p:cNvPr id="4107" name="Group 67"/>
          <p:cNvGrpSpPr>
            <a:grpSpLocks/>
          </p:cNvGrpSpPr>
          <p:nvPr/>
        </p:nvGrpSpPr>
        <p:grpSpPr bwMode="auto">
          <a:xfrm>
            <a:off x="1571626" y="2364583"/>
            <a:ext cx="3313510" cy="975122"/>
            <a:chOff x="1917842" y="3643314"/>
            <a:chExt cx="5583116" cy="1643074"/>
          </a:xfrm>
        </p:grpSpPr>
        <p:sp>
          <p:nvSpPr>
            <p:cNvPr id="70" name="Rectangle 69"/>
            <p:cNvSpPr/>
            <p:nvPr/>
          </p:nvSpPr>
          <p:spPr>
            <a:xfrm>
              <a:off x="1917842" y="3928194"/>
              <a:ext cx="5583116" cy="1358194"/>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1" name="Rectangle 70"/>
            <p:cNvSpPr/>
            <p:nvPr/>
          </p:nvSpPr>
          <p:spPr>
            <a:xfrm>
              <a:off x="2066297" y="3643314"/>
              <a:ext cx="643975"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2" name="Rectangle 71"/>
            <p:cNvSpPr/>
            <p:nvPr/>
          </p:nvSpPr>
          <p:spPr>
            <a:xfrm>
              <a:off x="2995145"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3" name="Rectangle 72"/>
            <p:cNvSpPr/>
            <p:nvPr/>
          </p:nvSpPr>
          <p:spPr>
            <a:xfrm>
              <a:off x="3923992" y="3643314"/>
              <a:ext cx="643975"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4" name="Rectangle 73"/>
            <p:cNvSpPr/>
            <p:nvPr/>
          </p:nvSpPr>
          <p:spPr>
            <a:xfrm>
              <a:off x="4852840"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5" name="Rectangle 74"/>
            <p:cNvSpPr/>
            <p:nvPr/>
          </p:nvSpPr>
          <p:spPr>
            <a:xfrm>
              <a:off x="5791718" y="3643314"/>
              <a:ext cx="641968"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sp>
          <p:nvSpPr>
            <p:cNvPr id="76" name="Rectangle 75"/>
            <p:cNvSpPr/>
            <p:nvPr/>
          </p:nvSpPr>
          <p:spPr>
            <a:xfrm>
              <a:off x="6718560"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800"/>
            </a:p>
          </p:txBody>
        </p:sp>
      </p:grpSp>
      <p:sp>
        <p:nvSpPr>
          <p:cNvPr id="4108" name="TextBox 44"/>
          <p:cNvSpPr txBox="1">
            <a:spLocks noChangeArrowheads="1"/>
          </p:cNvSpPr>
          <p:nvPr/>
        </p:nvSpPr>
        <p:spPr bwMode="auto">
          <a:xfrm>
            <a:off x="1735211" y="4184736"/>
            <a:ext cx="30677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b="1">
                <a:latin typeface="Arial" charset="0"/>
                <a:cs typeface="Arial" charset="0"/>
              </a:rPr>
              <a:t>“Safety schools” </a:t>
            </a:r>
            <a:r>
              <a:rPr lang="en-US" sz="1100">
                <a:latin typeface="Arial" charset="0"/>
                <a:cs typeface="Arial" charset="0"/>
              </a:rPr>
              <a:t>are schools you will almost definitely get into because your academic credentials are much better than the typical range for their freshman class. </a:t>
            </a:r>
          </a:p>
        </p:txBody>
      </p:sp>
      <p:grpSp>
        <p:nvGrpSpPr>
          <p:cNvPr id="5" name="Group 274"/>
          <p:cNvGrpSpPr/>
          <p:nvPr/>
        </p:nvGrpSpPr>
        <p:grpSpPr>
          <a:xfrm>
            <a:off x="5965041" y="1768067"/>
            <a:ext cx="1721106" cy="964413"/>
            <a:chOff x="5012503" y="1428736"/>
            <a:chExt cx="3919766" cy="1500199"/>
          </a:xfrm>
          <a:effectLst>
            <a:outerShdw blurRad="50800" dist="38100" dir="2700000" algn="tl" rotWithShape="0">
              <a:prstClr val="black">
                <a:alpha val="40000"/>
              </a:prstClr>
            </a:outerShdw>
          </a:effectLst>
        </p:grpSpPr>
        <p:sp>
          <p:nvSpPr>
            <p:cNvPr id="79"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latin typeface="Arial" pitchFamily="34" charset="0"/>
                <a:cs typeface="Arial" pitchFamily="34" charset="0"/>
              </a:endParaRPr>
            </a:p>
          </p:txBody>
        </p:sp>
        <p:sp>
          <p:nvSpPr>
            <p:cNvPr id="80"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ru-RU" sz="1800">
                <a:latin typeface="Arial" pitchFamily="34" charset="0"/>
                <a:cs typeface="Arial" pitchFamily="34" charset="0"/>
              </a:endParaRPr>
            </a:p>
          </p:txBody>
        </p:sp>
      </p:grpSp>
      <p:sp>
        <p:nvSpPr>
          <p:cNvPr id="4110" name="TextBox 44"/>
          <p:cNvSpPr txBox="1">
            <a:spLocks noChangeArrowheads="1"/>
          </p:cNvSpPr>
          <p:nvPr/>
        </p:nvSpPr>
        <p:spPr bwMode="auto">
          <a:xfrm>
            <a:off x="6085941" y="2209075"/>
            <a:ext cx="1485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500">
                <a:latin typeface="Arial" charset="0"/>
                <a:cs typeface="Arial" charset="0"/>
              </a:rPr>
              <a:t>Apply to 1 or 2</a:t>
            </a:r>
          </a:p>
        </p:txBody>
      </p:sp>
      <p:sp>
        <p:nvSpPr>
          <p:cNvPr id="4111" name="TextBox 44"/>
          <p:cNvSpPr txBox="1">
            <a:spLocks noChangeArrowheads="1"/>
          </p:cNvSpPr>
          <p:nvPr/>
        </p:nvSpPr>
        <p:spPr bwMode="auto">
          <a:xfrm>
            <a:off x="6018023" y="1759767"/>
            <a:ext cx="148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b="1">
                <a:latin typeface="Arial" charset="0"/>
                <a:cs typeface="Arial" charset="0"/>
              </a:rPr>
              <a:t>REACH SCHOOLS</a:t>
            </a:r>
            <a:endParaRPr lang="ru-RU" sz="1000">
              <a:latin typeface="Arial" charset="0"/>
              <a:cs typeface="Arial" charset="0"/>
            </a:endParaRPr>
          </a:p>
        </p:txBody>
      </p:sp>
      <p:grpSp>
        <p:nvGrpSpPr>
          <p:cNvPr id="6" name="Group 274"/>
          <p:cNvGrpSpPr/>
          <p:nvPr/>
        </p:nvGrpSpPr>
        <p:grpSpPr>
          <a:xfrm>
            <a:off x="5965041" y="3053951"/>
            <a:ext cx="1721106" cy="964413"/>
            <a:chOff x="5012503" y="1428736"/>
            <a:chExt cx="3919766" cy="1500199"/>
          </a:xfrm>
          <a:effectLst>
            <a:outerShdw blurRad="50800" dist="38100" dir="2700000" algn="tl" rotWithShape="0">
              <a:prstClr val="black">
                <a:alpha val="40000"/>
              </a:prstClr>
            </a:outerShdw>
          </a:effectLst>
        </p:grpSpPr>
        <p:sp>
          <p:nvSpPr>
            <p:cNvPr id="84"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latin typeface="Arial" pitchFamily="34" charset="0"/>
                <a:cs typeface="Arial" pitchFamily="34" charset="0"/>
              </a:endParaRPr>
            </a:p>
          </p:txBody>
        </p:sp>
        <p:sp>
          <p:nvSpPr>
            <p:cNvPr id="85"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sz="1800">
                <a:latin typeface="Arial" pitchFamily="34" charset="0"/>
                <a:cs typeface="Arial" pitchFamily="34" charset="0"/>
              </a:endParaRPr>
            </a:p>
          </p:txBody>
        </p:sp>
      </p:grpSp>
      <p:sp>
        <p:nvSpPr>
          <p:cNvPr id="4113" name="TextBox 44"/>
          <p:cNvSpPr txBox="1">
            <a:spLocks noChangeArrowheads="1"/>
          </p:cNvSpPr>
          <p:nvPr/>
        </p:nvSpPr>
        <p:spPr bwMode="auto">
          <a:xfrm>
            <a:off x="5971635" y="3486708"/>
            <a:ext cx="1714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500">
                <a:latin typeface="Arial" charset="0"/>
                <a:cs typeface="Arial" charset="0"/>
              </a:rPr>
              <a:t>Apply to 2 or 3</a:t>
            </a:r>
          </a:p>
        </p:txBody>
      </p:sp>
      <p:sp>
        <p:nvSpPr>
          <p:cNvPr id="4114" name="TextBox 44"/>
          <p:cNvSpPr txBox="1">
            <a:spLocks noChangeArrowheads="1"/>
          </p:cNvSpPr>
          <p:nvPr/>
        </p:nvSpPr>
        <p:spPr bwMode="auto">
          <a:xfrm>
            <a:off x="5956136" y="3063479"/>
            <a:ext cx="15305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b="1">
                <a:latin typeface="Arial" charset="0"/>
                <a:cs typeface="Arial" charset="0"/>
              </a:rPr>
              <a:t>RANGE </a:t>
            </a:r>
            <a:r>
              <a:rPr lang="en-US" sz="1050" b="1">
                <a:latin typeface="Arial" charset="0"/>
                <a:cs typeface="Arial" charset="0"/>
              </a:rPr>
              <a:t>SCHOOLS</a:t>
            </a:r>
            <a:endParaRPr lang="ru-RU" sz="1000">
              <a:latin typeface="Arial" charset="0"/>
              <a:cs typeface="Arial" charset="0"/>
            </a:endParaRPr>
          </a:p>
        </p:txBody>
      </p:sp>
      <p:grpSp>
        <p:nvGrpSpPr>
          <p:cNvPr id="7" name="Group 274"/>
          <p:cNvGrpSpPr/>
          <p:nvPr/>
        </p:nvGrpSpPr>
        <p:grpSpPr>
          <a:xfrm>
            <a:off x="5965041" y="4339835"/>
            <a:ext cx="1721106" cy="964413"/>
            <a:chOff x="5012503" y="1428736"/>
            <a:chExt cx="3919766" cy="1500199"/>
          </a:xfrm>
          <a:effectLst>
            <a:outerShdw blurRad="50800" dist="38100" dir="2700000" algn="tl" rotWithShape="0">
              <a:prstClr val="black">
                <a:alpha val="40000"/>
              </a:prstClr>
            </a:outerShdw>
          </a:effectLst>
        </p:grpSpPr>
        <p:sp>
          <p:nvSpPr>
            <p:cNvPr id="89"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latin typeface="Arial" pitchFamily="34" charset="0"/>
                <a:cs typeface="Arial" pitchFamily="34" charset="0"/>
              </a:endParaRPr>
            </a:p>
          </p:txBody>
        </p:sp>
        <p:sp>
          <p:nvSpPr>
            <p:cNvPr id="90"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sz="1800">
                <a:latin typeface="Arial" pitchFamily="34" charset="0"/>
                <a:cs typeface="Arial" pitchFamily="34" charset="0"/>
              </a:endParaRPr>
            </a:p>
          </p:txBody>
        </p:sp>
      </p:grpSp>
      <p:sp>
        <p:nvSpPr>
          <p:cNvPr id="4116" name="TextBox 44"/>
          <p:cNvSpPr txBox="1">
            <a:spLocks noChangeArrowheads="1"/>
          </p:cNvSpPr>
          <p:nvPr/>
        </p:nvSpPr>
        <p:spPr bwMode="auto">
          <a:xfrm>
            <a:off x="5971636" y="4822041"/>
            <a:ext cx="17056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500">
                <a:latin typeface="Arial" charset="0"/>
                <a:cs typeface="Arial" charset="0"/>
              </a:rPr>
              <a:t>Apply to at least 1</a:t>
            </a:r>
          </a:p>
        </p:txBody>
      </p:sp>
      <p:sp>
        <p:nvSpPr>
          <p:cNvPr id="4117" name="TextBox 44"/>
          <p:cNvSpPr txBox="1">
            <a:spLocks noChangeArrowheads="1"/>
          </p:cNvSpPr>
          <p:nvPr/>
        </p:nvSpPr>
        <p:spPr bwMode="auto">
          <a:xfrm>
            <a:off x="6085941" y="4349354"/>
            <a:ext cx="14007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b="1">
                <a:latin typeface="Arial" charset="0"/>
                <a:cs typeface="Arial" charset="0"/>
              </a:rPr>
              <a:t>SAFETY SCHOOLS</a:t>
            </a:r>
            <a:endParaRPr lang="ru-RU" sz="1000">
              <a:latin typeface="Arial" charset="0"/>
              <a:cs typeface="Arial" charset="0"/>
            </a:endParaRPr>
          </a:p>
        </p:txBody>
      </p:sp>
      <p:sp>
        <p:nvSpPr>
          <p:cNvPr id="48" name="TextBox 44"/>
          <p:cNvSpPr txBox="1">
            <a:spLocks noChangeArrowheads="1"/>
          </p:cNvSpPr>
          <p:nvPr/>
        </p:nvSpPr>
        <p:spPr bwMode="auto">
          <a:xfrm>
            <a:off x="2247476" y="3429001"/>
            <a:ext cx="29957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b="1">
                <a:latin typeface="Arial" charset="0"/>
                <a:cs typeface="Arial" charset="0"/>
              </a:rPr>
              <a:t>“</a:t>
            </a:r>
            <a:r>
              <a:rPr lang="en-US" sz="1100" b="1">
                <a:latin typeface="Arial" charset="0"/>
                <a:cs typeface="Arial" charset="0"/>
              </a:rPr>
              <a:t>Range schools” </a:t>
            </a:r>
            <a:r>
              <a:rPr lang="en-US" sz="1100">
                <a:latin typeface="Arial" charset="0"/>
                <a:cs typeface="Arial" charset="0"/>
              </a:rPr>
              <a:t>are schools where your academic credentials fall within or perhaps slightly exceed the school’s range for the freshman class. </a:t>
            </a:r>
          </a:p>
        </p:txBody>
      </p:sp>
      <p:sp>
        <p:nvSpPr>
          <p:cNvPr id="49" name="TextBox 44"/>
          <p:cNvSpPr txBox="1">
            <a:spLocks noChangeArrowheads="1"/>
          </p:cNvSpPr>
          <p:nvPr/>
        </p:nvSpPr>
        <p:spPr bwMode="auto">
          <a:xfrm>
            <a:off x="1770926" y="2609852"/>
            <a:ext cx="3185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a:latin typeface="Arial" charset="0"/>
                <a:cs typeface="Arial" charset="0"/>
              </a:rPr>
              <a:t>“Reach schools” </a:t>
            </a:r>
            <a:r>
              <a:rPr lang="en-US" sz="1200">
                <a:latin typeface="Arial" charset="0"/>
                <a:cs typeface="Arial" charset="0"/>
              </a:rPr>
              <a:t>are those where your academic credentials fall below the school’s range for the freshman class. </a:t>
            </a:r>
          </a:p>
        </p:txBody>
      </p:sp>
    </p:spTree>
    <p:extLst>
      <p:ext uri="{BB962C8B-B14F-4D97-AF65-F5344CB8AC3E}">
        <p14:creationId xmlns:p14="http://schemas.microsoft.com/office/powerpoint/2010/main" val="283671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871538" y="374650"/>
            <a:ext cx="8162925" cy="1249363"/>
          </a:xfrm>
        </p:spPr>
        <p:txBody>
          <a:bodyPr/>
          <a:lstStyle/>
          <a:p>
            <a:pPr eaLnBrk="1" hangingPunct="1"/>
            <a:r>
              <a:rPr lang="en-US"/>
              <a:t>How to Choose a College</a:t>
            </a:r>
            <a:br>
              <a:rPr lang="en-US"/>
            </a:br>
            <a:r>
              <a:rPr lang="en-US" sz="3200"/>
              <a:t>Points to Consider</a:t>
            </a:r>
          </a:p>
        </p:txBody>
      </p:sp>
      <p:sp>
        <p:nvSpPr>
          <p:cNvPr id="53250" name="Rectangle 3"/>
          <p:cNvSpPr>
            <a:spLocks noGrp="1" noChangeArrowheads="1"/>
          </p:cNvSpPr>
          <p:nvPr>
            <p:ph sz="half" idx="1"/>
          </p:nvPr>
        </p:nvSpPr>
        <p:spPr>
          <a:xfrm>
            <a:off x="685800" y="1624013"/>
            <a:ext cx="3810000" cy="4471987"/>
          </a:xfrm>
        </p:spPr>
        <p:txBody>
          <a:bodyPr>
            <a:normAutofit/>
          </a:bodyPr>
          <a:lstStyle/>
          <a:p>
            <a:pPr eaLnBrk="1" hangingPunct="1"/>
            <a:r>
              <a:rPr lang="en-US" sz="1800" b="1"/>
              <a:t>Admission Requirements</a:t>
            </a:r>
          </a:p>
          <a:p>
            <a:pPr lvl="1" eaLnBrk="1" hangingPunct="1"/>
            <a:r>
              <a:rPr lang="en-US" sz="1600"/>
              <a:t>GPA, SAT/ACT, Rigor </a:t>
            </a:r>
          </a:p>
          <a:p>
            <a:pPr lvl="2" eaLnBrk="1" hangingPunct="1"/>
            <a:r>
              <a:rPr lang="en-US" sz="1200"/>
              <a:t>Look at Freshmen Profile</a:t>
            </a:r>
          </a:p>
          <a:p>
            <a:pPr eaLnBrk="1" hangingPunct="1"/>
            <a:r>
              <a:rPr lang="en-US" sz="1800" b="1"/>
              <a:t>Student Life</a:t>
            </a:r>
          </a:p>
          <a:p>
            <a:pPr lvl="1" eaLnBrk="1" hangingPunct="1"/>
            <a:r>
              <a:rPr lang="en-US" sz="1600"/>
              <a:t>Housing</a:t>
            </a:r>
          </a:p>
          <a:p>
            <a:pPr lvl="1" eaLnBrk="1" hangingPunct="1"/>
            <a:r>
              <a:rPr lang="en-US" sz="1600"/>
              <a:t>Recreational Activities &amp; facilities</a:t>
            </a:r>
          </a:p>
          <a:p>
            <a:pPr lvl="1" eaLnBrk="1" hangingPunct="1"/>
            <a:r>
              <a:rPr lang="en-US" sz="1600"/>
              <a:t>Religious Activities</a:t>
            </a:r>
          </a:p>
          <a:p>
            <a:pPr lvl="1" eaLnBrk="1" hangingPunct="1"/>
            <a:r>
              <a:rPr lang="en-US" sz="1600"/>
              <a:t>Greek System</a:t>
            </a:r>
          </a:p>
          <a:p>
            <a:pPr eaLnBrk="1" hangingPunct="1"/>
            <a:r>
              <a:rPr lang="en-US" sz="1800" b="1"/>
              <a:t>College Atmosphere</a:t>
            </a:r>
          </a:p>
          <a:p>
            <a:pPr lvl="1" eaLnBrk="1" hangingPunct="1"/>
            <a:r>
              <a:rPr lang="en-US" sz="1600"/>
              <a:t>Size </a:t>
            </a:r>
          </a:p>
          <a:p>
            <a:pPr lvl="1" eaLnBrk="1" hangingPunct="1"/>
            <a:r>
              <a:rPr lang="en-US" sz="1600"/>
              <a:t>Location/Setting</a:t>
            </a:r>
          </a:p>
          <a:p>
            <a:pPr lvl="1" eaLnBrk="1" hangingPunct="1"/>
            <a:r>
              <a:rPr lang="en-US" sz="1600"/>
              <a:t>What makes school unique?</a:t>
            </a:r>
          </a:p>
          <a:p>
            <a:pPr lvl="1" eaLnBrk="1" hangingPunct="1"/>
            <a:r>
              <a:rPr lang="en-US" sz="1600"/>
              <a:t>Weekend Activities</a:t>
            </a:r>
          </a:p>
          <a:p>
            <a:pPr lvl="1" eaLnBrk="1" hangingPunct="1"/>
            <a:endParaRPr lang="en-US" sz="1400"/>
          </a:p>
          <a:p>
            <a:pPr lvl="1" eaLnBrk="1" hangingPunct="1"/>
            <a:endParaRPr lang="en-US" sz="1400"/>
          </a:p>
          <a:p>
            <a:pPr lvl="1" eaLnBrk="1" hangingPunct="1"/>
            <a:endParaRPr lang="en-US" sz="1400"/>
          </a:p>
          <a:p>
            <a:pPr lvl="1" eaLnBrk="1" hangingPunct="1"/>
            <a:endParaRPr lang="en-US" sz="1400"/>
          </a:p>
        </p:txBody>
      </p:sp>
      <p:sp>
        <p:nvSpPr>
          <p:cNvPr id="53251" name="Rectangle 4"/>
          <p:cNvSpPr>
            <a:spLocks noGrp="1" noChangeArrowheads="1"/>
          </p:cNvSpPr>
          <p:nvPr>
            <p:ph sz="half" idx="2"/>
          </p:nvPr>
        </p:nvSpPr>
        <p:spPr>
          <a:xfrm>
            <a:off x="4800600" y="1219200"/>
            <a:ext cx="3962400" cy="5334000"/>
          </a:xfrm>
        </p:spPr>
        <p:txBody>
          <a:bodyPr>
            <a:normAutofit/>
          </a:bodyPr>
          <a:lstStyle/>
          <a:p>
            <a:pPr eaLnBrk="1" hangingPunct="1">
              <a:lnSpc>
                <a:spcPct val="90000"/>
              </a:lnSpc>
            </a:pPr>
            <a:endParaRPr lang="en-US" sz="1800" b="1"/>
          </a:p>
          <a:p>
            <a:pPr eaLnBrk="1" hangingPunct="1">
              <a:lnSpc>
                <a:spcPct val="90000"/>
              </a:lnSpc>
            </a:pPr>
            <a:endParaRPr lang="en-US" b="1"/>
          </a:p>
          <a:p>
            <a:pPr eaLnBrk="1" hangingPunct="1">
              <a:lnSpc>
                <a:spcPct val="90000"/>
              </a:lnSpc>
            </a:pPr>
            <a:r>
              <a:rPr lang="en-US" sz="1800" b="1"/>
              <a:t>Instruction</a:t>
            </a:r>
          </a:p>
          <a:p>
            <a:pPr lvl="1" eaLnBrk="1" hangingPunct="1">
              <a:lnSpc>
                <a:spcPct val="90000"/>
              </a:lnSpc>
            </a:pPr>
            <a:r>
              <a:rPr lang="en-US" sz="1600"/>
              <a:t>Class Size, </a:t>
            </a:r>
            <a:r>
              <a:rPr lang="en-US" sz="1600" err="1"/>
              <a:t>Student:Teacher</a:t>
            </a:r>
            <a:r>
              <a:rPr lang="en-US" sz="1600"/>
              <a:t> Ratio</a:t>
            </a:r>
          </a:p>
          <a:p>
            <a:pPr lvl="1" eaLnBrk="1" hangingPunct="1">
              <a:lnSpc>
                <a:spcPct val="90000"/>
              </a:lnSpc>
            </a:pPr>
            <a:r>
              <a:rPr lang="en-US" sz="1600"/>
              <a:t>Availability and helpfulness of Professors</a:t>
            </a:r>
          </a:p>
          <a:p>
            <a:pPr lvl="1" eaLnBrk="1" hangingPunct="1">
              <a:lnSpc>
                <a:spcPct val="90000"/>
              </a:lnSpc>
            </a:pPr>
            <a:r>
              <a:rPr lang="en-US" sz="1600"/>
              <a:t>Programs of study; Majors/Minors</a:t>
            </a:r>
          </a:p>
          <a:p>
            <a:pPr lvl="1" eaLnBrk="1" hangingPunct="1">
              <a:lnSpc>
                <a:spcPct val="90000"/>
              </a:lnSpc>
            </a:pPr>
            <a:r>
              <a:rPr lang="en-US" sz="1600"/>
              <a:t>Career Placement Services</a:t>
            </a:r>
          </a:p>
          <a:p>
            <a:pPr eaLnBrk="1" hangingPunct="1">
              <a:lnSpc>
                <a:spcPct val="90000"/>
              </a:lnSpc>
            </a:pPr>
            <a:r>
              <a:rPr lang="en-US" sz="1800" b="1"/>
              <a:t>Financial Aid</a:t>
            </a:r>
          </a:p>
          <a:p>
            <a:pPr lvl="1" eaLnBrk="1" hangingPunct="1">
              <a:lnSpc>
                <a:spcPct val="90000"/>
              </a:lnSpc>
            </a:pPr>
            <a:r>
              <a:rPr lang="en-US" sz="1600"/>
              <a:t>% of students who apply</a:t>
            </a:r>
          </a:p>
          <a:p>
            <a:pPr lvl="1" eaLnBrk="1" hangingPunct="1">
              <a:lnSpc>
                <a:spcPct val="90000"/>
              </a:lnSpc>
            </a:pPr>
            <a:r>
              <a:rPr lang="en-US" sz="1600"/>
              <a:t>% of students who receive and amount</a:t>
            </a:r>
          </a:p>
          <a:p>
            <a:pPr lvl="1" eaLnBrk="1" hangingPunct="1">
              <a:lnSpc>
                <a:spcPct val="90000"/>
              </a:lnSpc>
            </a:pPr>
            <a:r>
              <a:rPr lang="en-US" sz="1600"/>
              <a:t>Availability &amp; Types of scholarships</a:t>
            </a:r>
          </a:p>
          <a:p>
            <a:pPr lvl="1" eaLnBrk="1" hangingPunct="1">
              <a:lnSpc>
                <a:spcPct val="90000"/>
              </a:lnSpc>
            </a:pPr>
            <a:r>
              <a:rPr lang="en-US" sz="1600"/>
              <a:t>Co-op programs, internships, campus jobs</a:t>
            </a:r>
          </a:p>
          <a:p>
            <a:pPr eaLnBrk="1" hangingPunct="1">
              <a:lnSpc>
                <a:spcPct val="90000"/>
              </a:lnSpc>
              <a:buFont typeface="Wingdings" pitchFamily="2" charset="2"/>
              <a:buNone/>
            </a:pPr>
            <a:endParaRPr 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83" y="579763"/>
            <a:ext cx="7562335" cy="1131785"/>
          </a:xfrm>
        </p:spPr>
        <p:txBody>
          <a:bodyPr>
            <a:normAutofit/>
          </a:bodyPr>
          <a:lstStyle/>
          <a:p>
            <a:r>
              <a:rPr lang="en-US" sz="3600"/>
              <a:t>Understanding Application Types</a:t>
            </a:r>
          </a:p>
        </p:txBody>
      </p:sp>
      <p:sp>
        <p:nvSpPr>
          <p:cNvPr id="3" name="Content Placeholder 2"/>
          <p:cNvSpPr>
            <a:spLocks noGrp="1"/>
          </p:cNvSpPr>
          <p:nvPr>
            <p:ph idx="1"/>
          </p:nvPr>
        </p:nvSpPr>
        <p:spPr>
          <a:xfrm>
            <a:off x="713603" y="1752643"/>
            <a:ext cx="6944497" cy="4516182"/>
          </a:xfrm>
        </p:spPr>
        <p:txBody>
          <a:bodyPr>
            <a:normAutofit lnSpcReduction="10000"/>
          </a:bodyPr>
          <a:lstStyle/>
          <a:p>
            <a:r>
              <a:rPr lang="en-US" sz="1950" b="1"/>
              <a:t>Early Decision (I &amp;II) : Binding </a:t>
            </a:r>
          </a:p>
          <a:p>
            <a:pPr lvl="1"/>
            <a:r>
              <a:rPr lang="en-US">
                <a:solidFill>
                  <a:schemeClr val="accent1"/>
                </a:solidFill>
              </a:rPr>
              <a:t>Cannot apply early to other colleges, can apply regular decision </a:t>
            </a:r>
            <a:endParaRPr lang="en-US"/>
          </a:p>
          <a:p>
            <a:r>
              <a:rPr lang="en-US" sz="1950" b="1"/>
              <a:t>Early Action: Non-Binding </a:t>
            </a:r>
          </a:p>
          <a:p>
            <a:pPr lvl="1"/>
            <a:r>
              <a:rPr lang="en-US">
                <a:solidFill>
                  <a:schemeClr val="accent1"/>
                </a:solidFill>
              </a:rPr>
              <a:t>Can apply early to other colleges, can apply regular decision </a:t>
            </a:r>
          </a:p>
          <a:p>
            <a:r>
              <a:rPr lang="en-US" sz="2100" b="1"/>
              <a:t>Single Choice/Restricted Early Action: Non-Binding </a:t>
            </a:r>
          </a:p>
          <a:p>
            <a:pPr lvl="1"/>
            <a:r>
              <a:rPr lang="en-US">
                <a:solidFill>
                  <a:schemeClr val="accent1"/>
                </a:solidFill>
              </a:rPr>
              <a:t>Cannot apply early to other colleges, can apply regular decision </a:t>
            </a:r>
            <a:endParaRPr lang="en-US"/>
          </a:p>
          <a:p>
            <a:r>
              <a:rPr lang="en-US" sz="2100" b="1"/>
              <a:t>Rolling Admission </a:t>
            </a:r>
            <a:endParaRPr lang="en-US" b="1"/>
          </a:p>
          <a:p>
            <a:pPr lvl="1"/>
            <a:r>
              <a:rPr lang="en-US">
                <a:solidFill>
                  <a:schemeClr val="accent1"/>
                </a:solidFill>
              </a:rPr>
              <a:t>Open admission, no specific deadline </a:t>
            </a:r>
            <a:endParaRPr lang="en-US"/>
          </a:p>
          <a:p>
            <a:r>
              <a:rPr lang="en-US" sz="1950" b="1"/>
              <a:t>Regular Decision </a:t>
            </a:r>
          </a:p>
          <a:p>
            <a:pPr lvl="1"/>
            <a:r>
              <a:rPr lang="en-US">
                <a:solidFill>
                  <a:schemeClr val="accent1"/>
                </a:solidFill>
              </a:rPr>
              <a:t>Deadline date established by the institution </a:t>
            </a:r>
            <a:endParaRPr lang="en-US"/>
          </a:p>
          <a:p>
            <a:r>
              <a:rPr lang="en-US" sz="1950" b="1"/>
              <a:t>Priority Deadline </a:t>
            </a:r>
          </a:p>
          <a:p>
            <a:pPr lvl="1"/>
            <a:r>
              <a:rPr lang="en-US" sz="1500">
                <a:solidFill>
                  <a:schemeClr val="accent1"/>
                </a:solidFill>
              </a:rPr>
              <a:t>May fill up and be more competitive after this date </a:t>
            </a:r>
          </a:p>
          <a:p>
            <a:endParaRPr lang="en-US"/>
          </a:p>
        </p:txBody>
      </p:sp>
      <p:sp>
        <p:nvSpPr>
          <p:cNvPr id="4" name="TextBox 3">
            <a:extLst>
              <a:ext uri="{FF2B5EF4-FFF2-40B4-BE49-F238E27FC236}">
                <a16:creationId xmlns:a16="http://schemas.microsoft.com/office/drawing/2014/main" id="{A27D0886-C759-4E5E-8C1B-93684AC04F7D}"/>
              </a:ext>
            </a:extLst>
          </p:cNvPr>
          <p:cNvSpPr txBox="1"/>
          <p:nvPr/>
        </p:nvSpPr>
        <p:spPr>
          <a:xfrm>
            <a:off x="6159806" y="4127878"/>
            <a:ext cx="2986291" cy="1643527"/>
          </a:xfrm>
          <a:prstGeom prst="rect">
            <a:avLst/>
          </a:prstGeom>
          <a:noFill/>
        </p:spPr>
        <p:txBody>
          <a:bodyPr wrap="square" lIns="91440" tIns="45720" rIns="91440" bIns="45720" rtlCol="0" anchor="t">
            <a:spAutoFit/>
          </a:bodyPr>
          <a:lstStyle/>
          <a:p>
            <a:pPr eaLnBrk="1" hangingPunct="1">
              <a:lnSpc>
                <a:spcPct val="90000"/>
              </a:lnSpc>
            </a:pPr>
            <a:r>
              <a:rPr lang="en-US" sz="1600" i="1">
                <a:latin typeface="Arial Black"/>
              </a:rPr>
              <a:t>*Tip– Apply early typically if you meet or exceed admission requirements: GPA, AP classes taken, test scores. (Look at Freshmen Profile!)</a:t>
            </a:r>
          </a:p>
        </p:txBody>
      </p:sp>
    </p:spTree>
    <p:extLst>
      <p:ext uri="{BB962C8B-B14F-4D97-AF65-F5344CB8AC3E}">
        <p14:creationId xmlns:p14="http://schemas.microsoft.com/office/powerpoint/2010/main" val="107064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584413"/>
            <a:ext cx="8162925" cy="762000"/>
          </a:xfrm>
        </p:spPr>
        <p:txBody>
          <a:bodyPr/>
          <a:lstStyle/>
          <a:p>
            <a:pPr eaLnBrk="1" hangingPunct="1"/>
            <a:r>
              <a:rPr lang="en-US"/>
              <a:t>College Admission Tests	</a:t>
            </a:r>
          </a:p>
        </p:txBody>
      </p:sp>
      <p:sp>
        <p:nvSpPr>
          <p:cNvPr id="52226" name="Rectangle 3"/>
          <p:cNvSpPr>
            <a:spLocks noGrp="1" noChangeArrowheads="1"/>
          </p:cNvSpPr>
          <p:nvPr>
            <p:ph sz="half" idx="1"/>
          </p:nvPr>
        </p:nvSpPr>
        <p:spPr>
          <a:xfrm>
            <a:off x="1066800" y="1828800"/>
            <a:ext cx="3214688" cy="4191000"/>
          </a:xfrm>
        </p:spPr>
        <p:txBody>
          <a:bodyPr/>
          <a:lstStyle/>
          <a:p>
            <a:pPr eaLnBrk="1" hangingPunct="1">
              <a:buFont typeface="Wingdings" pitchFamily="2" charset="2"/>
              <a:buNone/>
            </a:pPr>
            <a:r>
              <a:rPr lang="en-US" b="1"/>
              <a:t>  </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731" y="1371600"/>
            <a:ext cx="3853263" cy="1245450"/>
          </a:xfrm>
        </p:spPr>
      </p:pic>
      <p:sp>
        <p:nvSpPr>
          <p:cNvPr id="52228" name="Rectangle 6"/>
          <p:cNvSpPr>
            <a:spLocks noChangeArrowheads="1"/>
          </p:cNvSpPr>
          <p:nvPr/>
        </p:nvSpPr>
        <p:spPr bwMode="auto">
          <a:xfrm>
            <a:off x="3733800" y="1905000"/>
            <a:ext cx="1295400" cy="533400"/>
          </a:xfrm>
          <a:prstGeom prst="rect">
            <a:avLst/>
          </a:prstGeom>
          <a:noFill/>
          <a:ln w="9525">
            <a:noFill/>
            <a:miter lim="800000"/>
            <a:headEnd/>
            <a:tailEnd/>
          </a:ln>
        </p:spPr>
        <p:txBody>
          <a:bodyPr/>
          <a:lstStyle/>
          <a:p>
            <a:pPr marL="342900" indent="-342900" algn="ctr">
              <a:spcBef>
                <a:spcPct val="20000"/>
              </a:spcBef>
              <a:buClr>
                <a:schemeClr val="folHlink"/>
              </a:buClr>
              <a:buSzPct val="75000"/>
              <a:buFont typeface="Wingdings" pitchFamily="2" charset="2"/>
              <a:buNone/>
            </a:pPr>
            <a:endParaRPr lang="en-US" sz="2800" b="1"/>
          </a:p>
        </p:txBody>
      </p:sp>
      <p:sp>
        <p:nvSpPr>
          <p:cNvPr id="52230" name="Rectangle 8"/>
          <p:cNvSpPr>
            <a:spLocks noChangeArrowheads="1"/>
          </p:cNvSpPr>
          <p:nvPr/>
        </p:nvSpPr>
        <p:spPr bwMode="auto">
          <a:xfrm>
            <a:off x="1295400" y="3462526"/>
            <a:ext cx="5943600" cy="880874"/>
          </a:xfrm>
          <a:prstGeom prst="rect">
            <a:avLst/>
          </a:prstGeom>
          <a:noFill/>
          <a:ln w="9525">
            <a:noFill/>
            <a:miter lim="800000"/>
            <a:headEnd/>
            <a:tailEnd/>
          </a:ln>
        </p:spPr>
        <p:txBody>
          <a:bodyPr/>
          <a:lstStyle/>
          <a:p>
            <a:pPr marL="342900" indent="-342900" algn="ctr">
              <a:spcBef>
                <a:spcPct val="20000"/>
              </a:spcBef>
              <a:buClr>
                <a:schemeClr val="folHlink"/>
              </a:buClr>
              <a:buSzPct val="75000"/>
              <a:buFont typeface="Wingdings" pitchFamily="2" charset="2"/>
              <a:buNone/>
            </a:pPr>
            <a:r>
              <a:rPr lang="en-US" sz="2800" b="1">
                <a:hlinkClick r:id="rId4"/>
              </a:rPr>
              <a:t>www.collegeboard.com</a:t>
            </a:r>
            <a:endParaRPr lang="en-US" sz="2800" b="1"/>
          </a:p>
        </p:txBody>
      </p:sp>
      <p:sp>
        <p:nvSpPr>
          <p:cNvPr id="52231" name="Rectangle 9"/>
          <p:cNvSpPr>
            <a:spLocks noChangeArrowheads="1"/>
          </p:cNvSpPr>
          <p:nvPr/>
        </p:nvSpPr>
        <p:spPr bwMode="auto">
          <a:xfrm>
            <a:off x="1295400" y="4191000"/>
            <a:ext cx="5943600" cy="838200"/>
          </a:xfrm>
          <a:prstGeom prst="rect">
            <a:avLst/>
          </a:prstGeom>
          <a:noFill/>
          <a:ln w="9525">
            <a:noFill/>
            <a:miter lim="800000"/>
            <a:headEnd/>
            <a:tailEnd/>
          </a:ln>
        </p:spPr>
        <p:txBody>
          <a:bodyPr/>
          <a:lstStyle/>
          <a:p>
            <a:pPr marL="342900" indent="-342900" algn="ctr">
              <a:spcBef>
                <a:spcPct val="20000"/>
              </a:spcBef>
              <a:buClr>
                <a:schemeClr val="folHlink"/>
              </a:buClr>
              <a:buSzPct val="75000"/>
              <a:buFont typeface="Wingdings" pitchFamily="2" charset="2"/>
              <a:buNone/>
            </a:pPr>
            <a:r>
              <a:rPr lang="en-US" sz="2800" b="1">
                <a:hlinkClick r:id="rId5"/>
              </a:rPr>
              <a:t>www.actstudent.org</a:t>
            </a:r>
            <a:endParaRPr lang="en-US" sz="2800" b="1"/>
          </a:p>
        </p:txBody>
      </p:sp>
      <p:sp>
        <p:nvSpPr>
          <p:cNvPr id="52232" name="Rectangle 10"/>
          <p:cNvSpPr>
            <a:spLocks noChangeArrowheads="1"/>
          </p:cNvSpPr>
          <p:nvPr/>
        </p:nvSpPr>
        <p:spPr bwMode="auto">
          <a:xfrm>
            <a:off x="685800" y="4876800"/>
            <a:ext cx="7543800" cy="1600200"/>
          </a:xfrm>
          <a:prstGeom prst="rect">
            <a:avLst/>
          </a:prstGeom>
          <a:noFill/>
          <a:ln w="9525">
            <a:noFill/>
            <a:miter lim="800000"/>
            <a:headEnd/>
            <a:tailEnd/>
          </a:ln>
        </p:spPr>
        <p:txBody>
          <a:bodyPr/>
          <a:lstStyle/>
          <a:p>
            <a:pPr marL="342900" indent="-342900" algn="ctr">
              <a:spcBef>
                <a:spcPct val="20000"/>
              </a:spcBef>
              <a:buClr>
                <a:schemeClr val="folHlink"/>
              </a:buClr>
              <a:buSzPct val="75000"/>
              <a:buFont typeface="Wingdings" pitchFamily="2" charset="2"/>
              <a:buNone/>
            </a:pPr>
            <a:r>
              <a:rPr lang="en-US" sz="2800" b="1">
                <a:solidFill>
                  <a:schemeClr val="folHlink"/>
                </a:solidFill>
              </a:rPr>
              <a:t>Scores are sent to the college from the testing agency—</a:t>
            </a:r>
            <a:r>
              <a:rPr lang="en-US" sz="3600" b="1">
                <a:solidFill>
                  <a:schemeClr val="folHlink"/>
                </a:solidFill>
                <a:highlight>
                  <a:srgbClr val="FFFF00"/>
                </a:highlight>
              </a:rPr>
              <a:t>you must do this! (not Lassiter)</a:t>
            </a:r>
          </a:p>
        </p:txBody>
      </p:sp>
      <p:sp>
        <p:nvSpPr>
          <p:cNvPr id="3" name="TextBox 2"/>
          <p:cNvSpPr txBox="1"/>
          <p:nvPr/>
        </p:nvSpPr>
        <p:spPr>
          <a:xfrm>
            <a:off x="4381500" y="1422737"/>
            <a:ext cx="3853263" cy="1015663"/>
          </a:xfrm>
          <a:prstGeom prst="rect">
            <a:avLst/>
          </a:prstGeom>
          <a:noFill/>
        </p:spPr>
        <p:txBody>
          <a:bodyPr wrap="square" rtlCol="0">
            <a:spAutoFit/>
          </a:bodyPr>
          <a:lstStyle/>
          <a:p>
            <a:r>
              <a:rPr lang="en-US" sz="2000"/>
              <a:t>***2 out of 3 student’s SAT scores improve when they take it more than once!</a:t>
            </a:r>
          </a:p>
        </p:txBody>
      </p:sp>
      <p:sp>
        <p:nvSpPr>
          <p:cNvPr id="4" name="TextBox 3">
            <a:extLst>
              <a:ext uri="{FF2B5EF4-FFF2-40B4-BE49-F238E27FC236}">
                <a16:creationId xmlns:a16="http://schemas.microsoft.com/office/drawing/2014/main" id="{CB6961C6-2522-4BA8-8EE6-53B491CF4443}"/>
              </a:ext>
            </a:extLst>
          </p:cNvPr>
          <p:cNvSpPr txBox="1"/>
          <p:nvPr/>
        </p:nvSpPr>
        <p:spPr>
          <a:xfrm>
            <a:off x="4381500" y="2617050"/>
            <a:ext cx="3848100" cy="707886"/>
          </a:xfrm>
          <a:prstGeom prst="rect">
            <a:avLst/>
          </a:prstGeom>
          <a:noFill/>
        </p:spPr>
        <p:txBody>
          <a:bodyPr wrap="square" rtlCol="0">
            <a:spAutoFit/>
          </a:bodyPr>
          <a:lstStyle/>
          <a:p>
            <a:r>
              <a:rPr lang="en-US" sz="2000"/>
              <a:t>Lassiter’s CEEB code is 	111983</a:t>
            </a:r>
          </a:p>
        </p:txBody>
      </p:sp>
      <p:sp>
        <p:nvSpPr>
          <p:cNvPr id="5" name="TextBox 4">
            <a:extLst>
              <a:ext uri="{FF2B5EF4-FFF2-40B4-BE49-F238E27FC236}">
                <a16:creationId xmlns:a16="http://schemas.microsoft.com/office/drawing/2014/main" id="{E8A44F15-38B1-41E6-2502-D315A4903BBE}"/>
              </a:ext>
            </a:extLst>
          </p:cNvPr>
          <p:cNvSpPr txBox="1"/>
          <p:nvPr/>
        </p:nvSpPr>
        <p:spPr>
          <a:xfrm>
            <a:off x="656452" y="2793142"/>
            <a:ext cx="2908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Test optional?</a:t>
            </a:r>
            <a:endParaRPr lang="en-US">
              <a:latin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447800" y="838200"/>
            <a:ext cx="6367463" cy="762000"/>
          </a:xfrm>
        </p:spPr>
        <p:txBody>
          <a:bodyPr/>
          <a:lstStyle/>
          <a:p>
            <a:pPr eaLnBrk="1" hangingPunct="1"/>
            <a:r>
              <a:rPr lang="en-US"/>
              <a:t>School Counselors</a:t>
            </a:r>
          </a:p>
        </p:txBody>
      </p:sp>
      <p:sp>
        <p:nvSpPr>
          <p:cNvPr id="47106" name="Rectangle 3"/>
          <p:cNvSpPr>
            <a:spLocks noGrp="1" noChangeArrowheads="1"/>
          </p:cNvSpPr>
          <p:nvPr>
            <p:ph type="body" sz="half" idx="1"/>
          </p:nvPr>
        </p:nvSpPr>
        <p:spPr>
          <a:xfrm>
            <a:off x="207390" y="1663755"/>
            <a:ext cx="5352751" cy="4701533"/>
          </a:xfrm>
        </p:spPr>
        <p:txBody>
          <a:bodyPr vert="horz" lIns="91440" tIns="45720" rIns="91440" bIns="45720" rtlCol="0" anchor="t">
            <a:normAutofit/>
          </a:bodyPr>
          <a:lstStyle/>
          <a:p>
            <a:pPr marL="2271395" lvl="8" indent="0">
              <a:buNone/>
            </a:pPr>
            <a:r>
              <a:rPr lang="en-US"/>
              <a:t>	     	</a:t>
            </a:r>
            <a:endParaRPr lang="en-US" sz="2000"/>
          </a:p>
          <a:p>
            <a:pPr eaLnBrk="1" hangingPunct="1"/>
            <a:r>
              <a:rPr lang="en-US" sz="2000"/>
              <a:t>Mrs. Johnson		A-C</a:t>
            </a:r>
          </a:p>
          <a:p>
            <a:pPr eaLnBrk="1" hangingPunct="1"/>
            <a:r>
              <a:rPr lang="en-US" sz="2000"/>
              <a:t>Mrs. Hughes 		D-Ho</a:t>
            </a:r>
          </a:p>
          <a:p>
            <a:pPr eaLnBrk="1" hangingPunct="1"/>
            <a:r>
              <a:rPr lang="en-US" sz="2000"/>
              <a:t>Mrs. Hall		Hp-Mi</a:t>
            </a:r>
          </a:p>
          <a:p>
            <a:pPr eaLnBrk="1" hangingPunct="1"/>
            <a:r>
              <a:rPr lang="en-US" sz="2000"/>
              <a:t>Mrs. Ben		</a:t>
            </a:r>
            <a:r>
              <a:rPr lang="en-US" sz="2000" err="1"/>
              <a:t>Mj</a:t>
            </a:r>
            <a:r>
              <a:rPr lang="en-US" sz="2000"/>
              <a:t>-Sc</a:t>
            </a:r>
          </a:p>
          <a:p>
            <a:pPr eaLnBrk="1" hangingPunct="1"/>
            <a:r>
              <a:rPr lang="en-US" sz="2000"/>
              <a:t>Mrs. Clark	              Sd-Z</a:t>
            </a:r>
          </a:p>
          <a:p>
            <a:pPr marL="0" indent="0" eaLnBrk="1" hangingPunct="1">
              <a:buNone/>
            </a:pPr>
            <a:endParaRPr lang="en-US" sz="2000"/>
          </a:p>
          <a:p>
            <a:pPr eaLnBrk="1" hangingPunct="1"/>
            <a:r>
              <a:rPr lang="en-US" sz="2000"/>
              <a:t>Mrs. Lehmann		</a:t>
            </a:r>
          </a:p>
          <a:p>
            <a:pPr marL="0" indent="0" eaLnBrk="1" hangingPunct="1">
              <a:buNone/>
            </a:pPr>
            <a:r>
              <a:rPr lang="en-US" sz="2000"/>
              <a:t>	Receptionist</a:t>
            </a:r>
          </a:p>
          <a:p>
            <a:pPr eaLnBrk="1" hangingPunct="1"/>
            <a:r>
              <a:rPr lang="en-US" sz="2000"/>
              <a:t>Mrs. Thomann			</a:t>
            </a:r>
          </a:p>
          <a:p>
            <a:pPr marL="274320" lvl="1" indent="0">
              <a:buNone/>
            </a:pPr>
            <a:r>
              <a:rPr lang="en-US"/>
              <a:t>	</a:t>
            </a:r>
            <a:r>
              <a:rPr lang="en-US" sz="2000"/>
              <a:t>Transcripts</a:t>
            </a:r>
          </a:p>
          <a:p>
            <a:pPr marL="274320" lvl="1" indent="0">
              <a:buNone/>
            </a:pPr>
            <a:endParaRPr lang="en-US" sz="2000"/>
          </a:p>
          <a:p>
            <a:pPr marL="274320" lvl="1" indent="0">
              <a:buNone/>
            </a:pPr>
            <a:endParaRPr lang="en-US" sz="2000"/>
          </a:p>
        </p:txBody>
      </p:sp>
      <p:pic>
        <p:nvPicPr>
          <p:cNvPr id="47107" name="Picture 6" descr="http://www.lhsptsa.com/LHS_PTSA/Media/transparent.gif"/>
          <p:cNvPicPr>
            <a:picLocks noChangeAspect="1" noChangeArrowheads="1"/>
          </p:cNvPicPr>
          <p:nvPr/>
        </p:nvPicPr>
        <p:blipFill>
          <a:blip r:embed="rId3"/>
          <a:srcRect/>
          <a:stretch>
            <a:fillRect/>
          </a:stretch>
        </p:blipFill>
        <p:spPr bwMode="auto">
          <a:xfrm>
            <a:off x="4567238" y="3424238"/>
            <a:ext cx="11112" cy="11112"/>
          </a:xfrm>
          <a:prstGeom prst="rect">
            <a:avLst/>
          </a:prstGeom>
          <a:noFill/>
          <a:ln w="9525">
            <a:noFill/>
            <a:miter lim="800000"/>
            <a:headEnd/>
            <a:tailEnd/>
          </a:ln>
        </p:spPr>
      </p:pic>
      <p:sp>
        <p:nvSpPr>
          <p:cNvPr id="4" name="TextBox 3">
            <a:extLst>
              <a:ext uri="{FF2B5EF4-FFF2-40B4-BE49-F238E27FC236}">
                <a16:creationId xmlns:a16="http://schemas.microsoft.com/office/drawing/2014/main" id="{66E21E65-3057-4606-A3BB-066B1B1BCB22}"/>
              </a:ext>
            </a:extLst>
          </p:cNvPr>
          <p:cNvSpPr txBox="1"/>
          <p:nvPr/>
        </p:nvSpPr>
        <p:spPr>
          <a:xfrm>
            <a:off x="3909373" y="5019368"/>
            <a:ext cx="5105400" cy="1200329"/>
          </a:xfrm>
          <a:prstGeom prst="rect">
            <a:avLst/>
          </a:prstGeom>
          <a:noFill/>
        </p:spPr>
        <p:txBody>
          <a:bodyPr wrap="square" rtlCol="0">
            <a:spAutoFit/>
          </a:bodyPr>
          <a:lstStyle/>
          <a:p>
            <a:endParaRPr lang="en-US"/>
          </a:p>
          <a:p>
            <a:r>
              <a:rPr lang="en-US"/>
              <a:t>	@lassitercounseling</a:t>
            </a:r>
          </a:p>
          <a:p>
            <a:endParaRPr lang="en-US">
              <a:highlight>
                <a:srgbClr val="FFFF00"/>
              </a:highlight>
            </a:endParaRPr>
          </a:p>
        </p:txBody>
      </p:sp>
      <p:pic>
        <p:nvPicPr>
          <p:cNvPr id="7" name="Picture 6" descr="A logo of a camera&#10;&#10;Description automatically generated">
            <a:extLst>
              <a:ext uri="{FF2B5EF4-FFF2-40B4-BE49-F238E27FC236}">
                <a16:creationId xmlns:a16="http://schemas.microsoft.com/office/drawing/2014/main" id="{6EF80053-EE0E-D293-801D-F12A18FA3AD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93878" y="5106148"/>
            <a:ext cx="1026768" cy="1026768"/>
          </a:xfrm>
          <a:prstGeom prst="rect">
            <a:avLst/>
          </a:prstGeom>
        </p:spPr>
      </p:pic>
      <p:sp>
        <p:nvSpPr>
          <p:cNvPr id="8" name="TextBox 7">
            <a:extLst>
              <a:ext uri="{FF2B5EF4-FFF2-40B4-BE49-F238E27FC236}">
                <a16:creationId xmlns:a16="http://schemas.microsoft.com/office/drawing/2014/main" id="{5BED1CE2-3463-FEBE-C74C-6CB66EE3FE8E}"/>
              </a:ext>
            </a:extLst>
          </p:cNvPr>
          <p:cNvSpPr txBox="1"/>
          <p:nvPr/>
        </p:nvSpPr>
        <p:spPr>
          <a:xfrm>
            <a:off x="3383375" y="6900719"/>
            <a:ext cx="1286435" cy="646331"/>
          </a:xfrm>
          <a:prstGeom prst="rect">
            <a:avLst/>
          </a:prstGeom>
          <a:noFill/>
        </p:spPr>
        <p:txBody>
          <a:bodyPr wrap="square" rtlCol="0">
            <a:spAutoFit/>
          </a:bodyPr>
          <a:lstStyle/>
          <a:p>
            <a:r>
              <a:rPr lang="en-US" sz="900">
                <a:hlinkClick r:id="rId5" tooltip="https://he.wikipedia.org/wiki/%D7%A7%D7%95%D7%91%D7%A5:Instagram_logo_2016.svg"/>
              </a:rPr>
              <a:t>This Photo</a:t>
            </a:r>
            <a:r>
              <a:rPr lang="en-US" sz="900"/>
              <a:t> by Unknown Author is licensed under </a:t>
            </a:r>
            <a:r>
              <a:rPr lang="en-US" sz="900">
                <a:hlinkClick r:id="rId6" tooltip="https://creativecommons.org/licenses/by-sa/3.0/"/>
              </a:rPr>
              <a:t>CC BY-SA</a:t>
            </a:r>
            <a:endParaRPr lang="en-US" sz="900"/>
          </a:p>
        </p:txBody>
      </p:sp>
      <p:pic>
        <p:nvPicPr>
          <p:cNvPr id="3" name="Picture 2" descr="A group of women posing for a photo&#10;&#10;Description automatically generated">
            <a:extLst>
              <a:ext uri="{FF2B5EF4-FFF2-40B4-BE49-F238E27FC236}">
                <a16:creationId xmlns:a16="http://schemas.microsoft.com/office/drawing/2014/main" id="{895AB635-0455-614D-E068-F0F46E4E9A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70" y="1769852"/>
            <a:ext cx="3377161" cy="33771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71538" y="609601"/>
            <a:ext cx="8162925" cy="838200"/>
          </a:xfrm>
        </p:spPr>
        <p:txBody>
          <a:bodyPr/>
          <a:lstStyle/>
          <a:p>
            <a:pPr eaLnBrk="1" hangingPunct="1"/>
            <a:r>
              <a:rPr lang="en-US"/>
              <a:t>Scholarships</a:t>
            </a:r>
          </a:p>
        </p:txBody>
      </p:sp>
      <p:sp>
        <p:nvSpPr>
          <p:cNvPr id="66563" name="Rectangle 3"/>
          <p:cNvSpPr>
            <a:spLocks noGrp="1" noChangeArrowheads="1"/>
          </p:cNvSpPr>
          <p:nvPr>
            <p:ph type="body" sz="half" idx="1"/>
          </p:nvPr>
        </p:nvSpPr>
        <p:spPr>
          <a:xfrm>
            <a:off x="381000" y="838199"/>
            <a:ext cx="7773987" cy="5410200"/>
          </a:xfrm>
        </p:spPr>
        <p:txBody>
          <a:bodyPr>
            <a:normAutofit lnSpcReduction="10000"/>
          </a:bodyPr>
          <a:lstStyle/>
          <a:p>
            <a:pPr eaLnBrk="1" hangingPunct="1">
              <a:buFont typeface="Wingdings" pitchFamily="2" charset="2"/>
              <a:buNone/>
            </a:pPr>
            <a:r>
              <a:rPr lang="en-US" sz="2400"/>
              <a:t>		       </a:t>
            </a:r>
            <a:r>
              <a:rPr lang="en-US" sz="2400">
                <a:solidFill>
                  <a:schemeClr val="accent1"/>
                </a:solidFill>
              </a:rPr>
              <a:t>	</a:t>
            </a:r>
            <a:r>
              <a:rPr lang="en-US" sz="2400"/>
              <a:t>	     </a:t>
            </a:r>
          </a:p>
          <a:p>
            <a:pPr eaLnBrk="1" hangingPunct="1">
              <a:buFont typeface="Wingdings" pitchFamily="2" charset="2"/>
              <a:buNone/>
            </a:pPr>
            <a:endParaRPr lang="en-US" sz="2400"/>
          </a:p>
          <a:p>
            <a:pPr eaLnBrk="1" hangingPunct="1">
              <a:buFont typeface="Wingdings" pitchFamily="2" charset="2"/>
              <a:buNone/>
            </a:pPr>
            <a:endParaRPr lang="en-US" sz="2400"/>
          </a:p>
          <a:p>
            <a:pPr lvl="1"/>
            <a:r>
              <a:rPr lang="en-US" sz="2800"/>
              <a:t>Types of Scholarships: </a:t>
            </a:r>
          </a:p>
          <a:p>
            <a:pPr lvl="2"/>
            <a:r>
              <a:rPr lang="en-US" sz="2400">
                <a:solidFill>
                  <a:schemeClr val="accent1"/>
                </a:solidFill>
              </a:rPr>
              <a:t>Academic, Community Service, Athletic, Hobby/Extracurricular based, Need based, Employer or Military</a:t>
            </a:r>
          </a:p>
          <a:p>
            <a:pPr lvl="1"/>
            <a:endParaRPr lang="en-US" sz="1400"/>
          </a:p>
          <a:p>
            <a:pPr lvl="1"/>
            <a:r>
              <a:rPr lang="en-US" sz="2800"/>
              <a:t>Check the Scholarship Resources in Naviance under the Colleges Tab</a:t>
            </a:r>
          </a:p>
          <a:p>
            <a:pPr marL="365760" lvl="1" indent="0">
              <a:buNone/>
            </a:pPr>
            <a:endParaRPr lang="en-US" sz="2800"/>
          </a:p>
          <a:p>
            <a:pPr lvl="1"/>
            <a:r>
              <a:rPr lang="en-US" sz="2800"/>
              <a:t>Check the College Websites and online search engines. </a:t>
            </a:r>
          </a:p>
          <a:p>
            <a:pPr eaLnBrk="1" hangingPunct="1">
              <a:buFont typeface="Wingdings" pitchFamily="2" charset="2"/>
              <a:buNone/>
            </a:pPr>
            <a:endParaRPr lang="en-US" sz="2400"/>
          </a:p>
        </p:txBody>
      </p:sp>
      <p:pic>
        <p:nvPicPr>
          <p:cNvPr id="66561" name="Picture 5" descr="C:\Documents and Settings\Compaq_Owner\Application Data\Microsoft\Media Catalog\Downloaded Clips\cl88\j0341907.jpg"/>
          <p:cNvPicPr>
            <a:picLocks noGrp="1" noChangeAspect="1" noChangeArrowheads="1"/>
          </p:cNvPicPr>
          <p:nvPr>
            <p:ph type="clipArt" sz="half" idx="2"/>
          </p:nvPr>
        </p:nvPicPr>
        <p:blipFill>
          <a:blip r:embed="rId3" cstate="print"/>
          <a:srcRect/>
          <a:stretch>
            <a:fillRect/>
          </a:stretch>
        </p:blipFill>
        <p:spPr>
          <a:xfrm>
            <a:off x="5486400" y="457200"/>
            <a:ext cx="3200400" cy="216894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871538" y="862013"/>
            <a:ext cx="8162925" cy="762000"/>
          </a:xfrm>
        </p:spPr>
        <p:txBody>
          <a:bodyPr/>
          <a:lstStyle/>
          <a:p>
            <a:pPr algn="ctr" eaLnBrk="1" hangingPunct="1"/>
            <a:r>
              <a:rPr lang="en-US"/>
              <a:t>FAFSA/HOPE Scholarship</a:t>
            </a:r>
          </a:p>
        </p:txBody>
      </p:sp>
      <p:sp>
        <p:nvSpPr>
          <p:cNvPr id="67586" name="Rectangle 3"/>
          <p:cNvSpPr>
            <a:spLocks noGrp="1" noChangeArrowheads="1"/>
          </p:cNvSpPr>
          <p:nvPr>
            <p:ph idx="1"/>
          </p:nvPr>
        </p:nvSpPr>
        <p:spPr>
          <a:xfrm>
            <a:off x="912813" y="1905000"/>
            <a:ext cx="8110537" cy="4953000"/>
          </a:xfrm>
        </p:spPr>
        <p:txBody>
          <a:bodyPr>
            <a:normAutofit/>
          </a:bodyPr>
          <a:lstStyle/>
          <a:p>
            <a:pPr eaLnBrk="1" hangingPunct="1">
              <a:buFont typeface="Wingdings" pitchFamily="2" charset="2"/>
              <a:buNone/>
            </a:pPr>
            <a:r>
              <a:rPr lang="en-US" sz="2800" b="1"/>
              <a:t>F</a:t>
            </a:r>
            <a:r>
              <a:rPr lang="en-US" sz="2800"/>
              <a:t>ree </a:t>
            </a:r>
            <a:r>
              <a:rPr lang="en-US" sz="2800" b="1"/>
              <a:t>A</a:t>
            </a:r>
            <a:r>
              <a:rPr lang="en-US" sz="2800"/>
              <a:t>pplication for </a:t>
            </a:r>
            <a:r>
              <a:rPr lang="en-US" sz="2800" b="1"/>
              <a:t>F</a:t>
            </a:r>
            <a:r>
              <a:rPr lang="en-US" sz="2800"/>
              <a:t>ederal </a:t>
            </a:r>
            <a:r>
              <a:rPr lang="en-US" sz="2800" b="1"/>
              <a:t>S</a:t>
            </a:r>
            <a:r>
              <a:rPr lang="en-US" sz="2800"/>
              <a:t>tudent </a:t>
            </a:r>
            <a:r>
              <a:rPr lang="en-US" sz="2800" b="1"/>
              <a:t>A</a:t>
            </a:r>
            <a:r>
              <a:rPr lang="en-US" sz="2800"/>
              <a:t>id</a:t>
            </a:r>
          </a:p>
          <a:p>
            <a:pPr algn="ctr" eaLnBrk="1" hangingPunct="1">
              <a:buFont typeface="Wingdings" pitchFamily="2" charset="2"/>
              <a:buNone/>
            </a:pPr>
            <a:r>
              <a:rPr lang="en-US" sz="2800">
                <a:hlinkClick r:id="rId3"/>
              </a:rPr>
              <a:t>www.fafsa.ed.gov</a:t>
            </a:r>
            <a:endParaRPr lang="en-US" sz="2800"/>
          </a:p>
          <a:p>
            <a:pPr algn="ctr" eaLnBrk="1" hangingPunct="1">
              <a:buFont typeface="Wingdings" pitchFamily="2" charset="2"/>
              <a:buNone/>
            </a:pPr>
            <a:endParaRPr lang="en-US" sz="2800"/>
          </a:p>
          <a:p>
            <a:pPr eaLnBrk="1" hangingPunct="1">
              <a:buFont typeface="Wingdings" pitchFamily="2" charset="2"/>
              <a:buNone/>
            </a:pPr>
            <a:endParaRPr lang="en-US" sz="2800"/>
          </a:p>
          <a:p>
            <a:pPr eaLnBrk="1" hangingPunct="1">
              <a:buFont typeface="Wingdings" pitchFamily="2" charset="2"/>
              <a:buNone/>
            </a:pPr>
            <a:endParaRPr lang="en-US" sz="2800"/>
          </a:p>
          <a:p>
            <a:pPr algn="ctr" eaLnBrk="1" hangingPunct="1">
              <a:buFont typeface="Wingdings" pitchFamily="2" charset="2"/>
              <a:buNone/>
            </a:pPr>
            <a:r>
              <a:rPr lang="en-US" sz="2800">
                <a:hlinkClick r:id="rId4"/>
              </a:rPr>
              <a:t>www.GAfutures.org</a:t>
            </a:r>
            <a:endParaRPr lang="en-US" sz="2800"/>
          </a:p>
          <a:p>
            <a:pPr algn="ctr" eaLnBrk="1" hangingPunct="1">
              <a:buFont typeface="Wingdings" pitchFamily="2" charset="2"/>
              <a:buNone/>
            </a:pPr>
            <a:endParaRPr lang="en-US" sz="2800"/>
          </a:p>
          <a:p>
            <a:pPr algn="ctr" eaLnBrk="1" hangingPunct="1">
              <a:buFont typeface="Wingdings" pitchFamily="2" charset="2"/>
              <a:buNone/>
            </a:pPr>
            <a:endParaRPr lang="en-US" sz="2800">
              <a:hlinkClick r:id="rId5"/>
            </a:endParaRPr>
          </a:p>
          <a:p>
            <a:pPr algn="ctr" eaLnBrk="1" hangingPunct="1">
              <a:buFont typeface="Wingdings" pitchFamily="2" charset="2"/>
              <a:buNone/>
            </a:pPr>
            <a:r>
              <a:rPr lang="en-US" sz="2800">
                <a:hlinkClick r:id="rId5"/>
              </a:rPr>
              <a:t>www.gsfc.org</a:t>
            </a:r>
            <a:endParaRPr lang="en-US" sz="2800"/>
          </a:p>
          <a:p>
            <a:pPr algn="ctr" eaLnBrk="1" hangingPunct="1">
              <a:buFont typeface="Wingdings" pitchFamily="2" charset="2"/>
              <a:buNone/>
            </a:pPr>
            <a:endParaRPr lang="en-US" sz="2800"/>
          </a:p>
          <a:p>
            <a:pPr eaLnBrk="1" hangingPunct="1">
              <a:buFont typeface="Wingdings" pitchFamily="2" charset="2"/>
              <a:buNone/>
            </a:pPr>
            <a:endParaRPr lang="en-US" sz="2800"/>
          </a:p>
        </p:txBody>
      </p:sp>
      <p:pic>
        <p:nvPicPr>
          <p:cNvPr id="67587" name="Picture 5" descr="gsfc.org">
            <a:hlinkClick r:id="rId5"/>
          </p:cNvPr>
          <p:cNvPicPr>
            <a:picLocks noChangeAspect="1" noChangeArrowheads="1"/>
          </p:cNvPicPr>
          <p:nvPr/>
        </p:nvPicPr>
        <p:blipFill>
          <a:blip r:embed="rId6" cstate="print"/>
          <a:srcRect/>
          <a:stretch>
            <a:fillRect/>
          </a:stretch>
        </p:blipFill>
        <p:spPr bwMode="auto">
          <a:xfrm>
            <a:off x="3621256" y="5257800"/>
            <a:ext cx="2550943" cy="838200"/>
          </a:xfrm>
          <a:prstGeom prst="rect">
            <a:avLst/>
          </a:prstGeom>
          <a:noFill/>
          <a:ln w="9525">
            <a:noFill/>
            <a:miter lim="800000"/>
            <a:headEnd/>
            <a:tailEnd/>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00" y="3048000"/>
            <a:ext cx="4038600" cy="1350407"/>
          </a:xfrm>
          <a:prstGeom prst="rect">
            <a:avLst/>
          </a:prstGeom>
        </p:spPr>
      </p:pic>
      <p:sp>
        <p:nvSpPr>
          <p:cNvPr id="3" name="TextBox 2"/>
          <p:cNvSpPr txBox="1"/>
          <p:nvPr/>
        </p:nvSpPr>
        <p:spPr>
          <a:xfrm>
            <a:off x="609600" y="3137965"/>
            <a:ext cx="2133600" cy="2677656"/>
          </a:xfrm>
          <a:prstGeom prst="rect">
            <a:avLst/>
          </a:prstGeom>
          <a:noFill/>
        </p:spPr>
        <p:txBody>
          <a:bodyPr wrap="square" lIns="91440" tIns="45720" rIns="91440" bIns="45720" rtlCol="0" anchor="t">
            <a:spAutoFit/>
          </a:bodyPr>
          <a:lstStyle/>
          <a:p>
            <a:r>
              <a:rPr lang="en-US" b="1">
                <a:solidFill>
                  <a:schemeClr val="accent2">
                    <a:lumMod val="50000"/>
                  </a:schemeClr>
                </a:solidFill>
                <a:latin typeface="Verdana"/>
                <a:ea typeface="Verdana"/>
              </a:rPr>
              <a:t>FAFSA can be filed starting Oct 1</a:t>
            </a:r>
            <a:r>
              <a:rPr lang="en-US" b="1" baseline="30000">
                <a:solidFill>
                  <a:schemeClr val="accent2">
                    <a:lumMod val="50000"/>
                  </a:schemeClr>
                </a:solidFill>
                <a:latin typeface="Verdana"/>
                <a:ea typeface="Verdana"/>
              </a:rPr>
              <a:t>st</a:t>
            </a:r>
            <a:r>
              <a:rPr lang="en-US" b="1">
                <a:solidFill>
                  <a:schemeClr val="accent2">
                    <a:lumMod val="50000"/>
                  </a:schemeClr>
                </a:solidFill>
                <a:latin typeface="Verdana"/>
                <a:ea typeface="Verdana"/>
              </a:rPr>
              <a:t>! Financial Aid Night Sept 29th!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044" y="545016"/>
            <a:ext cx="8162925" cy="1446550"/>
          </a:xfrm>
        </p:spPr>
        <p:txBody>
          <a:bodyPr/>
          <a:lstStyle/>
          <a:p>
            <a:pPr algn="ctr"/>
            <a:r>
              <a:rPr lang="en-US"/>
              <a:t>TUITION and HOPE VS. ZELL MILLER</a:t>
            </a:r>
          </a:p>
        </p:txBody>
      </p:sp>
      <p:sp>
        <p:nvSpPr>
          <p:cNvPr id="5" name="Content Placeholder 4"/>
          <p:cNvSpPr>
            <a:spLocks noGrp="1"/>
          </p:cNvSpPr>
          <p:nvPr>
            <p:ph sz="half" idx="1"/>
          </p:nvPr>
        </p:nvSpPr>
        <p:spPr>
          <a:xfrm>
            <a:off x="912813" y="1905000"/>
            <a:ext cx="3978275" cy="1852613"/>
          </a:xfrm>
        </p:spPr>
        <p:txBody>
          <a:bodyPr>
            <a:normAutofit lnSpcReduction="10000"/>
          </a:bodyPr>
          <a:lstStyle/>
          <a:p>
            <a:r>
              <a:rPr lang="en-US" sz="3200"/>
              <a:t>HOPE</a:t>
            </a:r>
          </a:p>
          <a:p>
            <a:pPr lvl="1"/>
            <a:r>
              <a:rPr lang="en-US" sz="2800"/>
              <a:t>3.0 GPA</a:t>
            </a:r>
          </a:p>
          <a:p>
            <a:pPr lvl="1"/>
            <a:r>
              <a:rPr lang="en-US" sz="2800"/>
              <a:t>% of tuition</a:t>
            </a:r>
          </a:p>
          <a:p>
            <a:pPr lvl="2"/>
            <a:r>
              <a:rPr lang="en-US" sz="2600"/>
              <a:t>Usually 80-90%</a:t>
            </a:r>
          </a:p>
          <a:p>
            <a:pPr lvl="1"/>
            <a:endParaRPr lang="en-US"/>
          </a:p>
          <a:p>
            <a:pPr lvl="1"/>
            <a:endParaRPr lang="en-US"/>
          </a:p>
          <a:p>
            <a:pPr lvl="1"/>
            <a:endParaRPr lang="en-US"/>
          </a:p>
          <a:p>
            <a:pPr marL="457200" lvl="1" indent="0">
              <a:buNone/>
            </a:pPr>
            <a:endParaRPr lang="en-US"/>
          </a:p>
        </p:txBody>
      </p:sp>
      <p:sp>
        <p:nvSpPr>
          <p:cNvPr id="6" name="Content Placeholder 5"/>
          <p:cNvSpPr>
            <a:spLocks noGrp="1"/>
          </p:cNvSpPr>
          <p:nvPr>
            <p:ph sz="half" idx="2"/>
          </p:nvPr>
        </p:nvSpPr>
        <p:spPr>
          <a:xfrm>
            <a:off x="5043488" y="1905000"/>
            <a:ext cx="3979862" cy="3048000"/>
          </a:xfrm>
        </p:spPr>
        <p:txBody>
          <a:bodyPr vert="horz" lIns="91440" tIns="45720" rIns="91440" bIns="45720" rtlCol="0" anchor="t">
            <a:normAutofit lnSpcReduction="10000"/>
          </a:bodyPr>
          <a:lstStyle/>
          <a:p>
            <a:r>
              <a:rPr lang="en-US" sz="3200"/>
              <a:t>Zell Miller</a:t>
            </a:r>
          </a:p>
          <a:p>
            <a:pPr lvl="1"/>
            <a:r>
              <a:rPr lang="en-US" sz="2800"/>
              <a:t>3.7 GPA</a:t>
            </a:r>
          </a:p>
          <a:p>
            <a:pPr lvl="1"/>
            <a:r>
              <a:rPr lang="en-US" sz="2800"/>
              <a:t>1200 SAT or 25 ACT</a:t>
            </a:r>
          </a:p>
          <a:p>
            <a:pPr lvl="1"/>
            <a:r>
              <a:rPr lang="en-US" sz="2800"/>
              <a:t>Full tuition</a:t>
            </a:r>
          </a:p>
        </p:txBody>
      </p:sp>
      <p:sp>
        <p:nvSpPr>
          <p:cNvPr id="3" name="TextBox 2"/>
          <p:cNvSpPr txBox="1"/>
          <p:nvPr/>
        </p:nvSpPr>
        <p:spPr>
          <a:xfrm>
            <a:off x="609600" y="4038600"/>
            <a:ext cx="7711342" cy="3046988"/>
          </a:xfrm>
          <a:prstGeom prst="rect">
            <a:avLst/>
          </a:prstGeom>
          <a:noFill/>
        </p:spPr>
        <p:txBody>
          <a:bodyPr wrap="none" rtlCol="0">
            <a:spAutoFit/>
          </a:bodyPr>
          <a:lstStyle/>
          <a:p>
            <a:r>
              <a:rPr lang="en-US">
                <a:solidFill>
                  <a:srgbClr val="FF0000"/>
                </a:solidFill>
              </a:rPr>
              <a:t>*</a:t>
            </a:r>
            <a:r>
              <a:rPr lang="en-US"/>
              <a:t>Only Academic Courses-</a:t>
            </a:r>
            <a:r>
              <a:rPr lang="en-US" err="1"/>
              <a:t>unweighted</a:t>
            </a:r>
            <a:endParaRPr lang="en-US"/>
          </a:p>
          <a:p>
            <a:r>
              <a:rPr lang="en-US"/>
              <a:t>*Both only used at Georgia Public Schools</a:t>
            </a:r>
          </a:p>
          <a:p>
            <a:r>
              <a:rPr lang="en-US"/>
              <a:t>*Check your HOPE GPA through </a:t>
            </a:r>
            <a:r>
              <a:rPr lang="en-US" err="1"/>
              <a:t>GAfutures</a:t>
            </a:r>
            <a:endParaRPr lang="en-US"/>
          </a:p>
          <a:p>
            <a:endParaRPr lang="en-US"/>
          </a:p>
          <a:p>
            <a:r>
              <a:rPr lang="en-US"/>
              <a:t>*</a:t>
            </a:r>
            <a:r>
              <a:rPr lang="en-US" b="1"/>
              <a:t>HOPE Grant </a:t>
            </a:r>
            <a:r>
              <a:rPr lang="en-US"/>
              <a:t>can be used at Technical Schools </a:t>
            </a:r>
          </a:p>
          <a:p>
            <a:r>
              <a:rPr lang="en-US"/>
              <a:t>	   (no specific GPA requirements)</a:t>
            </a:r>
          </a:p>
          <a:p>
            <a:r>
              <a:rPr lang="en-US">
                <a:hlinkClick r:id="rId3"/>
              </a:rPr>
              <a:t>www.gafutures.org</a:t>
            </a:r>
            <a:r>
              <a:rPr lang="en-US"/>
              <a:t> for more Information</a:t>
            </a:r>
          </a:p>
          <a:p>
            <a:endParaRPr lang="en-US">
              <a:solidFill>
                <a:schemeClr val="tx2"/>
              </a:solidFill>
            </a:endParaRPr>
          </a:p>
        </p:txBody>
      </p:sp>
    </p:spTree>
    <p:extLst>
      <p:ext uri="{BB962C8B-B14F-4D97-AF65-F5344CB8AC3E}">
        <p14:creationId xmlns:p14="http://schemas.microsoft.com/office/powerpoint/2010/main" val="295122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2674537F-92C7-455F-BC87-EDE92311F58E}"/>
              </a:ext>
            </a:extLst>
          </p:cNvPr>
          <p:cNvSpPr>
            <a:spLocks noGrp="1"/>
          </p:cNvSpPr>
          <p:nvPr>
            <p:ph type="subTitle" idx="1"/>
          </p:nvPr>
        </p:nvSpPr>
        <p:spPr>
          <a:xfrm>
            <a:off x="1049518" y="5232126"/>
            <a:ext cx="7026911" cy="870463"/>
          </a:xfrm>
        </p:spPr>
        <p:txBody>
          <a:bodyPr>
            <a:normAutofit/>
          </a:bodyPr>
          <a:lstStyle/>
          <a:p>
            <a:pPr>
              <a:spcAft>
                <a:spcPts val="600"/>
              </a:spcAft>
            </a:pPr>
            <a:r>
              <a:rPr lang="en-US" sz="2100">
                <a:solidFill>
                  <a:schemeClr val="tx1">
                    <a:lumMod val="85000"/>
                    <a:lumOff val="15000"/>
                  </a:schemeClr>
                </a:solidFill>
              </a:rPr>
              <a:t>You have your schools, now what??</a:t>
            </a:r>
          </a:p>
        </p:txBody>
      </p:sp>
      <p:sp>
        <p:nvSpPr>
          <p:cNvPr id="13" name="Rectangle 12">
            <a:extLst>
              <a:ext uri="{FF2B5EF4-FFF2-40B4-BE49-F238E27FC236}">
                <a16:creationId xmlns:a16="http://schemas.microsoft.com/office/drawing/2014/main" id="{1AA55ABF-213F-4B65-8B7E-1ED8609F2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945072"/>
            <a:ext cx="7754346" cy="4055144"/>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5" name="Rectangle 14">
            <a:extLst>
              <a:ext uri="{FF2B5EF4-FFF2-40B4-BE49-F238E27FC236}">
                <a16:creationId xmlns:a16="http://schemas.microsoft.com/office/drawing/2014/main" id="{F8DB4189-B5C4-45EA-AFC5-6739032B8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218" y="1107268"/>
            <a:ext cx="7509510" cy="3730752"/>
          </a:xfrm>
          <a:prstGeom prst="rect">
            <a:avLst/>
          </a:prstGeom>
          <a:noFill/>
          <a:ln w="6350" cap="sq" cmpd="sng" algn="ctr">
            <a:solidFill>
              <a:srgbClr val="FFFFFF"/>
            </a:solidFill>
            <a:prstDash val="solid"/>
            <a:miter lim="800000"/>
          </a:ln>
          <a:effectLst/>
        </p:spPr>
        <p:txBody>
          <a:bodyPr/>
          <a:lstStyle/>
          <a:p>
            <a:endParaRPr lang="en-US"/>
          </a:p>
        </p:txBody>
      </p:sp>
      <p:sp>
        <p:nvSpPr>
          <p:cNvPr id="5" name="Title 4">
            <a:extLst>
              <a:ext uri="{FF2B5EF4-FFF2-40B4-BE49-F238E27FC236}">
                <a16:creationId xmlns:a16="http://schemas.microsoft.com/office/drawing/2014/main" id="{4CED3EA1-A236-4A3A-949A-169B5EF2DF0C}"/>
              </a:ext>
            </a:extLst>
          </p:cNvPr>
          <p:cNvSpPr>
            <a:spLocks noGrp="1"/>
          </p:cNvSpPr>
          <p:nvPr>
            <p:ph type="ctrTitle"/>
          </p:nvPr>
        </p:nvSpPr>
        <p:spPr>
          <a:xfrm>
            <a:off x="1049517" y="1447184"/>
            <a:ext cx="7026911" cy="3069103"/>
          </a:xfrm>
        </p:spPr>
        <p:txBody>
          <a:bodyPr>
            <a:normAutofit/>
          </a:bodyPr>
          <a:lstStyle/>
          <a:p>
            <a:r>
              <a:rPr lang="en-US">
                <a:solidFill>
                  <a:srgbClr val="FFFFFF"/>
                </a:solidFill>
              </a:rPr>
              <a:t>How to apply!</a:t>
            </a:r>
          </a:p>
        </p:txBody>
      </p:sp>
    </p:spTree>
    <p:extLst>
      <p:ext uri="{BB962C8B-B14F-4D97-AF65-F5344CB8AC3E}">
        <p14:creationId xmlns:p14="http://schemas.microsoft.com/office/powerpoint/2010/main" val="37430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96AC6-DDCB-4255-AC44-C64B40A4533A}"/>
              </a:ext>
            </a:extLst>
          </p:cNvPr>
          <p:cNvSpPr>
            <a:spLocks noGrp="1"/>
          </p:cNvSpPr>
          <p:nvPr>
            <p:ph type="title"/>
          </p:nvPr>
        </p:nvSpPr>
        <p:spPr>
          <a:xfrm>
            <a:off x="731520" y="642594"/>
            <a:ext cx="7680960" cy="1371600"/>
          </a:xfrm>
        </p:spPr>
        <p:txBody>
          <a:bodyPr/>
          <a:lstStyle/>
          <a:p>
            <a:r>
              <a:rPr lang="en-US"/>
              <a:t>Step By Step Process App Process</a:t>
            </a:r>
          </a:p>
        </p:txBody>
      </p:sp>
      <p:sp>
        <p:nvSpPr>
          <p:cNvPr id="5" name="Content Placeholder 4">
            <a:extLst>
              <a:ext uri="{FF2B5EF4-FFF2-40B4-BE49-F238E27FC236}">
                <a16:creationId xmlns:a16="http://schemas.microsoft.com/office/drawing/2014/main" id="{AED3EDFB-8580-4989-95B0-19FD17E3D625}"/>
              </a:ext>
            </a:extLst>
          </p:cNvPr>
          <p:cNvSpPr>
            <a:spLocks noGrp="1"/>
          </p:cNvSpPr>
          <p:nvPr>
            <p:ph idx="1"/>
          </p:nvPr>
        </p:nvSpPr>
        <p:spPr>
          <a:xfrm>
            <a:off x="731520" y="2103120"/>
            <a:ext cx="7680960" cy="3931920"/>
          </a:xfrm>
        </p:spPr>
        <p:txBody>
          <a:bodyPr>
            <a:normAutofit fontScale="85000" lnSpcReduction="20000"/>
          </a:bodyPr>
          <a:lstStyle/>
          <a:p>
            <a:pPr marL="457200" indent="-457200">
              <a:lnSpc>
                <a:spcPct val="150000"/>
              </a:lnSpc>
              <a:buFont typeface="+mj-lt"/>
              <a:buAutoNum type="arabicPeriod"/>
            </a:pPr>
            <a:r>
              <a:rPr lang="en-US">
                <a:latin typeface="Calibri"/>
              </a:rPr>
              <a:t>Select what colleges you’re applying to </a:t>
            </a:r>
          </a:p>
          <a:p>
            <a:pPr marL="457200" indent="-457200">
              <a:lnSpc>
                <a:spcPct val="150000"/>
              </a:lnSpc>
              <a:buFont typeface="+mj-lt"/>
              <a:buAutoNum type="arabicPeriod"/>
            </a:pPr>
            <a:r>
              <a:rPr lang="en-US">
                <a:latin typeface="Calibri"/>
              </a:rPr>
              <a:t>Determine application types:  Common App, Direct to Institution</a:t>
            </a:r>
          </a:p>
          <a:p>
            <a:pPr marL="457200" indent="-457200">
              <a:lnSpc>
                <a:spcPct val="150000"/>
              </a:lnSpc>
              <a:buFont typeface="+mj-lt"/>
              <a:buAutoNum type="arabicPeriod"/>
            </a:pPr>
            <a:r>
              <a:rPr lang="en-US">
                <a:latin typeface="Calibri"/>
              </a:rPr>
              <a:t>Submit your college applications </a:t>
            </a:r>
          </a:p>
          <a:p>
            <a:pPr marL="457200" indent="-457200">
              <a:lnSpc>
                <a:spcPct val="150000"/>
              </a:lnSpc>
              <a:buFont typeface="+mj-lt"/>
              <a:buAutoNum type="arabicPeriod"/>
            </a:pPr>
            <a:r>
              <a:rPr lang="en-US">
                <a:latin typeface="Calibri"/>
              </a:rPr>
              <a:t>Send your test scores via </a:t>
            </a:r>
            <a:r>
              <a:rPr lang="en-US" err="1">
                <a:latin typeface="Calibri"/>
              </a:rPr>
              <a:t>Collegeboard</a:t>
            </a:r>
            <a:r>
              <a:rPr lang="en-US">
                <a:latin typeface="Calibri"/>
              </a:rPr>
              <a:t>/ACT </a:t>
            </a:r>
          </a:p>
          <a:p>
            <a:pPr marL="457200" indent="-457200">
              <a:lnSpc>
                <a:spcPct val="150000"/>
              </a:lnSpc>
              <a:buFont typeface="+mj-lt"/>
              <a:buAutoNum type="arabicPeriod"/>
            </a:pPr>
            <a:r>
              <a:rPr lang="en-US">
                <a:latin typeface="Calibri"/>
              </a:rPr>
              <a:t>Add Colleges to “Colleges I am applying to” in Naviance </a:t>
            </a:r>
          </a:p>
          <a:p>
            <a:pPr marL="457200" indent="-457200">
              <a:lnSpc>
                <a:spcPct val="150000"/>
              </a:lnSpc>
              <a:buFont typeface="+mj-lt"/>
              <a:buAutoNum type="arabicPeriod"/>
            </a:pPr>
            <a:r>
              <a:rPr lang="en-US">
                <a:latin typeface="Calibri"/>
              </a:rPr>
              <a:t>Invite teacher recommenders and make sure Rec Survey and Resume are completed if needed</a:t>
            </a:r>
          </a:p>
          <a:p>
            <a:pPr marL="457200" indent="-457200">
              <a:lnSpc>
                <a:spcPct val="150000"/>
              </a:lnSpc>
              <a:buFont typeface="+mj-lt"/>
              <a:buAutoNum type="arabicPeriod"/>
            </a:pPr>
            <a:r>
              <a:rPr lang="en-US">
                <a:latin typeface="Calibri"/>
              </a:rPr>
              <a:t>Request transcripts (in MyPaymentsPlus)</a:t>
            </a:r>
          </a:p>
          <a:p>
            <a:pPr marL="457200" indent="-457200">
              <a:lnSpc>
                <a:spcPct val="150000"/>
              </a:lnSpc>
              <a:buFont typeface="+mj-lt"/>
              <a:buAutoNum type="arabicPeriod"/>
            </a:pPr>
            <a:r>
              <a:rPr lang="en-US">
                <a:latin typeface="Calibri"/>
              </a:rPr>
              <a:t>Give time, and then check your application status/portal to ensure all documents are received by the school</a:t>
            </a:r>
          </a:p>
          <a:p>
            <a:endParaRPr lang="en-US"/>
          </a:p>
        </p:txBody>
      </p:sp>
    </p:spTree>
    <p:extLst>
      <p:ext uri="{BB962C8B-B14F-4D97-AF65-F5344CB8AC3E}">
        <p14:creationId xmlns:p14="http://schemas.microsoft.com/office/powerpoint/2010/main" val="394169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869" y="1467465"/>
            <a:ext cx="3371850" cy="690441"/>
          </a:xfrm>
        </p:spPr>
        <p:txBody>
          <a:bodyPr/>
          <a:lstStyle/>
          <a:p>
            <a:pPr>
              <a:defRPr/>
            </a:pPr>
            <a:r>
              <a:rPr lang="en-US" sz="4050">
                <a:latin typeface="Broadway" panose="04040905080B02020502" pitchFamily="82" charset="0"/>
              </a:rPr>
              <a:t>Transcripts</a:t>
            </a:r>
          </a:p>
        </p:txBody>
      </p:sp>
      <p:sp>
        <p:nvSpPr>
          <p:cNvPr id="3" name="Content Placeholder 2"/>
          <p:cNvSpPr>
            <a:spLocks noGrp="1"/>
          </p:cNvSpPr>
          <p:nvPr>
            <p:ph idx="1"/>
          </p:nvPr>
        </p:nvSpPr>
        <p:spPr>
          <a:xfrm>
            <a:off x="1366967" y="2754718"/>
            <a:ext cx="6994607" cy="3589521"/>
          </a:xfrm>
          <a:ln w="88900" cmpd="tri">
            <a:solidFill>
              <a:srgbClr val="FF0000"/>
            </a:solidFill>
            <a:miter lim="800000"/>
            <a:headEnd/>
            <a:tailEnd/>
          </a:ln>
        </p:spPr>
        <p:txBody>
          <a:bodyPr vert="horz" lIns="91440" tIns="45720" rIns="91440" bIns="45720" rtlCol="0" anchor="t">
            <a:noAutofit/>
          </a:bodyPr>
          <a:lstStyle/>
          <a:p>
            <a:r>
              <a:rPr lang="en-US" altLang="en-US">
                <a:latin typeface="Constantia" panose="02030602050306030303" pitchFamily="18" charset="0"/>
              </a:rPr>
              <a:t>How to get one?</a:t>
            </a:r>
          </a:p>
          <a:p>
            <a:pPr lvl="1"/>
            <a:r>
              <a:rPr lang="en-US" altLang="en-US" sz="1800">
                <a:latin typeface="Constantia"/>
              </a:rPr>
              <a:t>1: Submit your application to college.</a:t>
            </a:r>
          </a:p>
          <a:p>
            <a:pPr lvl="1"/>
            <a:r>
              <a:rPr lang="en-US" altLang="en-US" sz="1800">
                <a:latin typeface="Constantia"/>
              </a:rPr>
              <a:t>2: Add college to “Colleges I am Applying To” in Naviance</a:t>
            </a:r>
          </a:p>
          <a:p>
            <a:pPr lvl="2"/>
            <a:r>
              <a:rPr lang="en-US" altLang="en-US" sz="1600">
                <a:latin typeface="Constantia" panose="02030602050306030303" pitchFamily="18" charset="0"/>
              </a:rPr>
              <a:t>Indicate whether you are applying Common App (and match accounts) or directly to the institution.</a:t>
            </a:r>
          </a:p>
          <a:p>
            <a:pPr lvl="1"/>
            <a:r>
              <a:rPr lang="en-US" altLang="en-US" sz="1800">
                <a:latin typeface="Constantia"/>
              </a:rPr>
              <a:t>3: Go to MyPaymentsPlus and fill out the transcript request form and pay $2 per transcript.</a:t>
            </a:r>
          </a:p>
          <a:p>
            <a:pPr lvl="1">
              <a:buClr>
                <a:srgbClr val="262626"/>
              </a:buClr>
            </a:pPr>
            <a:endParaRPr lang="en-US" altLang="en-US" sz="1800">
              <a:solidFill>
                <a:srgbClr val="000000"/>
              </a:solidFill>
              <a:latin typeface="Constantia"/>
            </a:endParaRPr>
          </a:p>
          <a:p>
            <a:pPr lvl="1"/>
            <a:r>
              <a:rPr lang="en-US" sz="1800" b="1" u="sng">
                <a:solidFill>
                  <a:srgbClr val="404040"/>
                </a:solidFill>
                <a:latin typeface="Calibri"/>
                <a:cs typeface="Calibri"/>
              </a:rPr>
              <a:t>It is your responsibility to complete ALL parts of the above process, or transcripts will not be sent</a:t>
            </a:r>
            <a:r>
              <a:rPr lang="en-US" sz="1800" b="1">
                <a:solidFill>
                  <a:srgbClr val="404040"/>
                </a:solidFill>
                <a:latin typeface="Calibri"/>
                <a:cs typeface="Calibri"/>
              </a:rPr>
              <a:t>. </a:t>
            </a:r>
          </a:p>
          <a:p>
            <a:pPr lvl="1"/>
            <a:r>
              <a:rPr lang="en-US" sz="1800" b="1">
                <a:solidFill>
                  <a:srgbClr val="404040"/>
                </a:solidFill>
                <a:latin typeface="Calibri"/>
                <a:cs typeface="Calibri"/>
              </a:rPr>
              <a:t>ALLOW 5 DAYS FOR TRANSCRIPT PROCESSING</a:t>
            </a:r>
            <a:endParaRPr lang="en-US" sz="1800">
              <a:solidFill>
                <a:srgbClr val="000000"/>
              </a:solidFill>
              <a:latin typeface="Calibri"/>
              <a:cs typeface="Calibri"/>
            </a:endParaRPr>
          </a:p>
          <a:p>
            <a:pPr lvl="1"/>
            <a:endParaRPr lang="en-US" altLang="en-US" sz="1800">
              <a:latin typeface="Constantia" panose="02030602050306030303" pitchFamily="18" charset="0"/>
            </a:endParaRPr>
          </a:p>
        </p:txBody>
      </p:sp>
      <p:sp>
        <p:nvSpPr>
          <p:cNvPr id="5" name="TextBox 4"/>
          <p:cNvSpPr txBox="1">
            <a:spLocks noChangeArrowheads="1"/>
          </p:cNvSpPr>
          <p:nvPr/>
        </p:nvSpPr>
        <p:spPr bwMode="auto">
          <a:xfrm>
            <a:off x="987051" y="632621"/>
            <a:ext cx="4106918" cy="1669688"/>
          </a:xfrm>
          <a:prstGeom prst="rect">
            <a:avLst/>
          </a:prstGeom>
          <a:noFill/>
          <a:ln w="635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anose="020B0604030504040204" pitchFamily="34" charset="0"/>
              </a:defRPr>
            </a:lvl1pPr>
            <a:lvl2pPr marL="346075" indent="-17780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en-US" altLang="en-US" sz="1800">
                <a:latin typeface="Constantia" panose="02030602050306030303" pitchFamily="18" charset="0"/>
              </a:rPr>
              <a:t>What is a transcript?</a:t>
            </a:r>
          </a:p>
          <a:p>
            <a:pPr lvl="1">
              <a:spcBef>
                <a:spcPts val="450"/>
              </a:spcBef>
              <a:buFont typeface="Arial" panose="020B0604020202020204" pitchFamily="34" charset="0"/>
              <a:buChar char="•"/>
            </a:pPr>
            <a:r>
              <a:rPr lang="en-US" altLang="en-US" sz="1800">
                <a:latin typeface="Constantia" panose="02030602050306030303" pitchFamily="18" charset="0"/>
              </a:rPr>
              <a:t>Most colleges require an official transcript as part of the application.</a:t>
            </a:r>
          </a:p>
          <a:p>
            <a:pPr lvl="1">
              <a:spcBef>
                <a:spcPts val="450"/>
              </a:spcBef>
              <a:buFont typeface="Arial" panose="020B0604020202020204" pitchFamily="34" charset="0"/>
              <a:buChar char="•"/>
            </a:pPr>
            <a:r>
              <a:rPr lang="en-US" altLang="en-US" sz="1800">
                <a:latin typeface="Constantia" panose="02030602050306030303" pitchFamily="18" charset="0"/>
              </a:rPr>
              <a:t>$2 each </a:t>
            </a:r>
          </a:p>
          <a:p>
            <a:pPr lvl="1">
              <a:spcBef>
                <a:spcPts val="450"/>
              </a:spcBef>
              <a:buFont typeface="Arial" panose="020B0604020202020204" pitchFamily="34" charset="0"/>
              <a:buChar char="•"/>
            </a:pPr>
            <a:r>
              <a:rPr lang="en-US" altLang="en-US" sz="1800">
                <a:latin typeface="Constantia" panose="02030602050306030303" pitchFamily="18" charset="0"/>
              </a:rPr>
              <a:t>Official vs Unofficial</a:t>
            </a:r>
            <a:endParaRPr lang="en-US" altLang="en-US" sz="1500"/>
          </a:p>
        </p:txBody>
      </p:sp>
    </p:spTree>
    <p:extLst>
      <p:ext uri="{BB962C8B-B14F-4D97-AF65-F5344CB8AC3E}">
        <p14:creationId xmlns:p14="http://schemas.microsoft.com/office/powerpoint/2010/main" val="28429280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nodeType="afterGroup">
                            <p:stCondLst>
                              <p:cond delay="2000"/>
                            </p:stCondLst>
                            <p:childTnLst>
                              <p:par>
                                <p:cTn id="9" presetID="42" presetClass="entr" presetSubtype="0" fill="hold" grpId="0" nodeType="afterEffect">
                                  <p:stCondLst>
                                    <p:cond delay="15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5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50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defRPr/>
            </a:pPr>
            <a:r>
              <a:rPr lang="en-US">
                <a:latin typeface="Broadway"/>
              </a:rPr>
              <a:t>How to send a Transcript to a College</a:t>
            </a:r>
            <a:endParaRPr lang="en-US">
              <a:latin typeface="Broadway" panose="04040905080B02020502" pitchFamily="82" charset="0"/>
            </a:endParaRPr>
          </a:p>
        </p:txBody>
      </p:sp>
      <p:sp>
        <p:nvSpPr>
          <p:cNvPr id="3" name="Content Placeholder 2"/>
          <p:cNvSpPr>
            <a:spLocks noGrp="1"/>
          </p:cNvSpPr>
          <p:nvPr>
            <p:ph idx="1"/>
          </p:nvPr>
        </p:nvSpPr>
        <p:spPr>
          <a:xfrm>
            <a:off x="800100" y="2103120"/>
            <a:ext cx="4864100" cy="3931920"/>
          </a:xfrm>
        </p:spPr>
        <p:txBody>
          <a:bodyPr vert="horz" lIns="91440" tIns="45720" rIns="91440" bIns="45720" rtlCol="0">
            <a:normAutofit/>
          </a:bodyPr>
          <a:lstStyle/>
          <a:p>
            <a:pPr marL="274320" lvl="1" indent="0">
              <a:lnSpc>
                <a:spcPct val="90000"/>
              </a:lnSpc>
              <a:buNone/>
            </a:pPr>
            <a:endParaRPr lang="en-US" altLang="en-US">
              <a:latin typeface="Constantia"/>
            </a:endParaRPr>
          </a:p>
          <a:p>
            <a:pPr marL="274320" lvl="1" indent="0">
              <a:lnSpc>
                <a:spcPct val="90000"/>
              </a:lnSpc>
              <a:buNone/>
            </a:pPr>
            <a:r>
              <a:rPr lang="en-US" altLang="en-US">
                <a:latin typeface="Constantia"/>
              </a:rPr>
              <a:t>1: Add college to “Colleges I am Applying To” in Naviance</a:t>
            </a:r>
          </a:p>
          <a:p>
            <a:pPr lvl="2">
              <a:lnSpc>
                <a:spcPct val="90000"/>
              </a:lnSpc>
            </a:pPr>
            <a:r>
              <a:rPr lang="en-US" altLang="en-US">
                <a:latin typeface="Constantia"/>
              </a:rPr>
              <a:t>Indicate whether you are applying Common App or directly to the institution.</a:t>
            </a:r>
          </a:p>
          <a:p>
            <a:pPr lvl="2">
              <a:lnSpc>
                <a:spcPct val="90000"/>
              </a:lnSpc>
              <a:buClr>
                <a:srgbClr val="262626"/>
              </a:buClr>
            </a:pPr>
            <a:r>
              <a:rPr lang="en-US" altLang="en-US">
                <a:latin typeface="Constantia"/>
              </a:rPr>
              <a:t>Match your Common App account to Naviance and Complete FERPA release if applicable.</a:t>
            </a:r>
          </a:p>
          <a:p>
            <a:pPr marL="274320" lvl="1" indent="0">
              <a:lnSpc>
                <a:spcPct val="90000"/>
              </a:lnSpc>
              <a:buNone/>
            </a:pPr>
            <a:r>
              <a:rPr lang="en-US" altLang="en-US">
                <a:latin typeface="Constantia"/>
              </a:rPr>
              <a:t>2: Go to </a:t>
            </a:r>
            <a:r>
              <a:rPr lang="en-US" altLang="en-US" err="1">
                <a:latin typeface="Constantia"/>
              </a:rPr>
              <a:t>MyPaymentsPlus</a:t>
            </a:r>
            <a:r>
              <a:rPr lang="en-US" altLang="en-US">
                <a:latin typeface="Constantia"/>
              </a:rPr>
              <a:t> and fill out the transcript request form and pay $2 per transcript.</a:t>
            </a:r>
          </a:p>
          <a:p>
            <a:pPr lvl="2">
              <a:lnSpc>
                <a:spcPct val="90000"/>
              </a:lnSpc>
              <a:buClr>
                <a:srgbClr val="262626"/>
              </a:buClr>
            </a:pPr>
            <a:r>
              <a:rPr lang="en-US" altLang="en-US">
                <a:latin typeface="Constantia"/>
              </a:rPr>
              <a:t>Form can be found under Events and Activities</a:t>
            </a:r>
          </a:p>
          <a:p>
            <a:pPr lvl="1">
              <a:lnSpc>
                <a:spcPct val="90000"/>
              </a:lnSpc>
              <a:buClr>
                <a:srgbClr val="262626"/>
              </a:buClr>
            </a:pPr>
            <a:endParaRPr lang="en-US" altLang="en-US">
              <a:latin typeface="Constantia"/>
              <a:cs typeface="Calibri"/>
            </a:endParaRPr>
          </a:p>
          <a:p>
            <a:pPr lvl="1">
              <a:lnSpc>
                <a:spcPct val="90000"/>
              </a:lnSpc>
            </a:pPr>
            <a:r>
              <a:rPr lang="en-US" b="1" u="sng">
                <a:latin typeface="Calibri"/>
                <a:cs typeface="Calibri"/>
              </a:rPr>
              <a:t>It is your responsibility to complete ALL parts of the above process, or transcripts will not be sent</a:t>
            </a:r>
            <a:r>
              <a:rPr lang="en-US" b="1">
                <a:latin typeface="Calibri"/>
                <a:cs typeface="Calibri"/>
              </a:rPr>
              <a:t>. </a:t>
            </a:r>
          </a:p>
          <a:p>
            <a:pPr lvl="1">
              <a:lnSpc>
                <a:spcPct val="90000"/>
              </a:lnSpc>
            </a:pPr>
            <a:r>
              <a:rPr lang="en-US" b="1">
                <a:latin typeface="Calibri"/>
                <a:cs typeface="Calibri"/>
              </a:rPr>
              <a:t>ALLOW 10 DAYS FOR TRANSCRIPT AND DOCUMENT PROCESSING</a:t>
            </a:r>
            <a:endParaRPr lang="en-US">
              <a:latin typeface="Calibri"/>
              <a:cs typeface="Calibri"/>
            </a:endParaRPr>
          </a:p>
          <a:p>
            <a:pPr lvl="1">
              <a:lnSpc>
                <a:spcPct val="90000"/>
              </a:lnSpc>
            </a:pPr>
            <a:endParaRPr lang="en-US" altLang="en-US">
              <a:latin typeface="Constantia" panose="02030602050306030303" pitchFamily="18" charset="0"/>
            </a:endParaRPr>
          </a:p>
        </p:txBody>
      </p:sp>
      <p:pic>
        <p:nvPicPr>
          <p:cNvPr id="4" name="Picture 3" descr="A logo with a black background&#10;&#10;Description automatically generated">
            <a:extLst>
              <a:ext uri="{FF2B5EF4-FFF2-40B4-BE49-F238E27FC236}">
                <a16:creationId xmlns:a16="http://schemas.microsoft.com/office/drawing/2014/main" id="{8BC00F13-D110-4B94-2E5E-024C6440234A}"/>
              </a:ext>
            </a:extLst>
          </p:cNvPr>
          <p:cNvPicPr>
            <a:picLocks noChangeAspect="1"/>
          </p:cNvPicPr>
          <p:nvPr/>
        </p:nvPicPr>
        <p:blipFill>
          <a:blip r:embed="rId3"/>
          <a:stretch>
            <a:fillRect/>
          </a:stretch>
        </p:blipFill>
        <p:spPr>
          <a:xfrm>
            <a:off x="5663736" y="2106888"/>
            <a:ext cx="3126380" cy="3100003"/>
          </a:xfrm>
          <a:prstGeom prst="rect">
            <a:avLst/>
          </a:prstGeom>
        </p:spPr>
      </p:pic>
    </p:spTree>
    <p:extLst>
      <p:ext uri="{BB962C8B-B14F-4D97-AF65-F5344CB8AC3E}">
        <p14:creationId xmlns:p14="http://schemas.microsoft.com/office/powerpoint/2010/main" val="29585055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28750"/>
            <a:ext cx="34194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867266" y="813197"/>
            <a:ext cx="4104784" cy="857251"/>
          </a:xfrm>
        </p:spPr>
        <p:txBody>
          <a:bodyPr>
            <a:normAutofit fontScale="90000"/>
          </a:bodyPr>
          <a:lstStyle/>
          <a:p>
            <a:pPr>
              <a:defRPr/>
            </a:pPr>
            <a:r>
              <a:rPr lang="en-US" sz="4050">
                <a:latin typeface="Broadway" panose="04040905080B02020502" pitchFamily="82" charset="0"/>
              </a:rPr>
              <a:t>When to send a Transcript</a:t>
            </a:r>
          </a:p>
        </p:txBody>
      </p:sp>
      <p:sp>
        <p:nvSpPr>
          <p:cNvPr id="54275" name="Content Placeholder 2"/>
          <p:cNvSpPr>
            <a:spLocks noGrp="1"/>
          </p:cNvSpPr>
          <p:nvPr>
            <p:ph idx="1"/>
          </p:nvPr>
        </p:nvSpPr>
        <p:spPr>
          <a:xfrm>
            <a:off x="423332" y="1267222"/>
            <a:ext cx="4514851" cy="4083597"/>
          </a:xfrm>
        </p:spPr>
        <p:txBody>
          <a:bodyPr>
            <a:noAutofit/>
          </a:bodyPr>
          <a:lstStyle/>
          <a:p>
            <a:pPr lvl="1"/>
            <a:endParaRPr lang="en-US" altLang="en-US" sz="2100"/>
          </a:p>
          <a:p>
            <a:pPr lvl="1"/>
            <a:endParaRPr lang="en-US" altLang="en-US" sz="2100"/>
          </a:p>
          <a:p>
            <a:pPr lvl="1"/>
            <a:r>
              <a:rPr lang="en-US" altLang="en-US" sz="2100"/>
              <a:t>Each time you submit an application to a different college.</a:t>
            </a:r>
          </a:p>
          <a:p>
            <a:pPr lvl="1"/>
            <a:r>
              <a:rPr lang="en-US" altLang="en-US" sz="2100"/>
              <a:t>At the end of first semester,</a:t>
            </a:r>
            <a:r>
              <a:rPr lang="en-US" altLang="en-US" sz="2100" u="sng"/>
              <a:t> if requested by your college</a:t>
            </a:r>
            <a:r>
              <a:rPr lang="en-US" altLang="en-US" sz="2100"/>
              <a:t> (this is called a ‘mid-year transcript’).</a:t>
            </a:r>
          </a:p>
          <a:p>
            <a:pPr lvl="1"/>
            <a:r>
              <a:rPr lang="en-US" altLang="en-US" sz="2100"/>
              <a:t>FINAL TRANSCRIPT: has a graduation date on it. Required by your college as proof of high school graduation. </a:t>
            </a:r>
          </a:p>
          <a:p>
            <a:pPr lvl="2"/>
            <a:r>
              <a:rPr lang="en-US" altLang="en-US" sz="1800"/>
              <a:t>Order this in April/May– not sent until after graduation.</a:t>
            </a:r>
          </a:p>
        </p:txBody>
      </p:sp>
    </p:spTree>
    <p:extLst>
      <p:ext uri="{BB962C8B-B14F-4D97-AF65-F5344CB8AC3E}">
        <p14:creationId xmlns:p14="http://schemas.microsoft.com/office/powerpoint/2010/main" val="160025607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D874-2332-4D57-A1F4-CB1A29C4E9E9}"/>
              </a:ext>
            </a:extLst>
          </p:cNvPr>
          <p:cNvSpPr>
            <a:spLocks noGrp="1"/>
          </p:cNvSpPr>
          <p:nvPr>
            <p:ph type="title"/>
          </p:nvPr>
        </p:nvSpPr>
        <p:spPr/>
        <p:txBody>
          <a:bodyPr/>
          <a:lstStyle/>
          <a:p>
            <a:r>
              <a:rPr lang="en-US"/>
              <a:t>MyPaymentsPlus under Events and Activities (scroll through!!)</a:t>
            </a:r>
          </a:p>
        </p:txBody>
      </p:sp>
      <p:sp>
        <p:nvSpPr>
          <p:cNvPr id="3" name="Content Placeholder 2">
            <a:extLst>
              <a:ext uri="{FF2B5EF4-FFF2-40B4-BE49-F238E27FC236}">
                <a16:creationId xmlns:a16="http://schemas.microsoft.com/office/drawing/2014/main" id="{C5D30D20-5992-4C22-9167-97B8FC3DBA20}"/>
              </a:ext>
            </a:extLst>
          </p:cNvPr>
          <p:cNvSpPr>
            <a:spLocks noGrp="1"/>
          </p:cNvSpPr>
          <p:nvPr>
            <p:ph idx="1"/>
          </p:nvPr>
        </p:nvSpPr>
        <p:spPr>
          <a:xfrm>
            <a:off x="2895266" y="4265133"/>
            <a:ext cx="5710341" cy="2467490"/>
          </a:xfrm>
        </p:spPr>
        <p:txBody>
          <a:bodyPr/>
          <a:lstStyle/>
          <a:p>
            <a:endParaRPr lang="en-US"/>
          </a:p>
        </p:txBody>
      </p:sp>
      <p:pic>
        <p:nvPicPr>
          <p:cNvPr id="2050" name="Picture 2" descr="image001">
            <a:extLst>
              <a:ext uri="{FF2B5EF4-FFF2-40B4-BE49-F238E27FC236}">
                <a16:creationId xmlns:a16="http://schemas.microsoft.com/office/drawing/2014/main" id="{7EDB1565-20B8-4462-BC97-E2625EC95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96" y="2153145"/>
            <a:ext cx="8588408" cy="42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7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52" y="977462"/>
            <a:ext cx="7200900" cy="628650"/>
          </a:xfrm>
        </p:spPr>
        <p:txBody>
          <a:bodyPr>
            <a:normAutofit/>
          </a:bodyPr>
          <a:lstStyle/>
          <a:p>
            <a:r>
              <a:rPr lang="en-US" sz="3600" b="1"/>
              <a:t>Counselor Recommendation</a:t>
            </a:r>
          </a:p>
        </p:txBody>
      </p:sp>
      <p:sp>
        <p:nvSpPr>
          <p:cNvPr id="3" name="Content Placeholder 2"/>
          <p:cNvSpPr>
            <a:spLocks noGrp="1"/>
          </p:cNvSpPr>
          <p:nvPr>
            <p:ph idx="1"/>
          </p:nvPr>
        </p:nvSpPr>
        <p:spPr>
          <a:xfrm>
            <a:off x="1028700" y="1606112"/>
            <a:ext cx="7860323" cy="4794688"/>
          </a:xfrm>
        </p:spPr>
        <p:txBody>
          <a:bodyPr>
            <a:normAutofit/>
          </a:bodyPr>
          <a:lstStyle/>
          <a:p>
            <a:r>
              <a:rPr lang="en-US" sz="2100" b="1"/>
              <a:t>Know if it is required by the college or not</a:t>
            </a:r>
          </a:p>
          <a:p>
            <a:pPr lvl="1"/>
            <a:r>
              <a:rPr lang="en-US" sz="2100"/>
              <a:t>If it is not required, </a:t>
            </a:r>
            <a:r>
              <a:rPr lang="en-US" sz="2100" b="1"/>
              <a:t>DO NOT </a:t>
            </a:r>
            <a:r>
              <a:rPr lang="en-US" sz="2100"/>
              <a:t>request to send one</a:t>
            </a:r>
          </a:p>
          <a:p>
            <a:r>
              <a:rPr lang="en-US" sz="2100"/>
              <a:t>Three items are needed for a counselor recommendation:</a:t>
            </a:r>
          </a:p>
          <a:p>
            <a:pPr marL="740664" lvl="1" indent="-342900">
              <a:buFont typeface="+mj-lt"/>
              <a:buAutoNum type="arabicPeriod"/>
            </a:pPr>
            <a:r>
              <a:rPr lang="en-US" sz="2100"/>
              <a:t>Senior Recommendation Questionnaire (Found under ABOUT ME, Surveys from my School in Naviance)</a:t>
            </a:r>
          </a:p>
          <a:p>
            <a:pPr marL="740664" lvl="1" indent="-342900">
              <a:buFont typeface="+mj-lt"/>
              <a:buAutoNum type="arabicPeriod"/>
            </a:pPr>
            <a:r>
              <a:rPr lang="en-US" sz="2100"/>
              <a:t>Resume (this can be uploaded in the journal in Naviance or created in Naviance using the resume builder)</a:t>
            </a:r>
          </a:p>
          <a:p>
            <a:pPr marL="740664" lvl="1" indent="-342900">
              <a:buFont typeface="+mj-lt"/>
              <a:buAutoNum type="arabicPeriod"/>
            </a:pPr>
            <a:r>
              <a:rPr lang="en-US" sz="2100"/>
              <a:t>Once all of these items are completed and have been submitted, please </a:t>
            </a:r>
            <a:r>
              <a:rPr lang="en-US" sz="2100" b="1" i="1" u="sng"/>
              <a:t>email your counselor to request and indicate on MPP form that a letter is needed</a:t>
            </a:r>
            <a:endParaRPr lang="en-US"/>
          </a:p>
          <a:p>
            <a:pPr marL="740664" lvl="1" indent="-342900">
              <a:buFont typeface="+mj-lt"/>
              <a:buAutoNum type="arabicPeriod"/>
            </a:pPr>
            <a:endParaRPr lang="en-US"/>
          </a:p>
        </p:txBody>
      </p:sp>
    </p:spTree>
    <p:extLst>
      <p:ext uri="{BB962C8B-B14F-4D97-AF65-F5344CB8AC3E}">
        <p14:creationId xmlns:p14="http://schemas.microsoft.com/office/powerpoint/2010/main" val="35344494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871538" y="433388"/>
            <a:ext cx="8162925" cy="1190625"/>
          </a:xfrm>
        </p:spPr>
        <p:txBody>
          <a:bodyPr>
            <a:normAutofit/>
          </a:bodyPr>
          <a:lstStyle/>
          <a:p>
            <a:pPr eaLnBrk="1" hangingPunct="1"/>
            <a:r>
              <a:rPr lang="en-US" sz="3600"/>
              <a:t>Counseling Office Resources</a:t>
            </a:r>
          </a:p>
        </p:txBody>
      </p:sp>
      <p:sp>
        <p:nvSpPr>
          <p:cNvPr id="50178" name="Rectangle 3"/>
          <p:cNvSpPr>
            <a:spLocks noGrp="1" noChangeArrowheads="1"/>
          </p:cNvSpPr>
          <p:nvPr>
            <p:ph idx="1"/>
          </p:nvPr>
        </p:nvSpPr>
        <p:spPr>
          <a:xfrm>
            <a:off x="731520" y="1752600"/>
            <a:ext cx="7680960" cy="4724400"/>
          </a:xfrm>
        </p:spPr>
        <p:txBody>
          <a:bodyPr vert="horz" lIns="91440" tIns="45720" rIns="91440" bIns="45720" rtlCol="0" anchor="t">
            <a:normAutofit lnSpcReduction="10000"/>
          </a:bodyPr>
          <a:lstStyle/>
          <a:p>
            <a:pPr eaLnBrk="1" hangingPunct="1"/>
            <a:r>
              <a:rPr lang="en-US"/>
              <a:t>Your Counselor </a:t>
            </a:r>
            <a:r>
              <a:rPr lang="en-US">
                <a:sym typeface="Wingdings" pitchFamily="2" charset="2"/>
              </a:rPr>
              <a:t> Email us to set up a time to talk!</a:t>
            </a:r>
            <a:endParaRPr lang="en-US"/>
          </a:p>
          <a:p>
            <a:pPr eaLnBrk="1" hangingPunct="1"/>
            <a:r>
              <a:rPr lang="en-US">
                <a:sym typeface="Wingdings" pitchFamily="2" charset="2"/>
              </a:rPr>
              <a:t>COMMUNICATION IS CRUCIAL!</a:t>
            </a:r>
          </a:p>
          <a:p>
            <a:pPr eaLnBrk="1" hangingPunct="1"/>
            <a:r>
              <a:rPr lang="en-US">
                <a:sym typeface="Wingdings" pitchFamily="2" charset="2"/>
              </a:rPr>
              <a:t>Senior Page on Website-</a:t>
            </a:r>
          </a:p>
          <a:p>
            <a:pPr lvl="1"/>
            <a:r>
              <a:rPr lang="en-US">
                <a:hlinkClick r:id="rId3"/>
              </a:rPr>
              <a:t>https://lassitercounseling.wixsite.com/lhscounseling</a:t>
            </a:r>
            <a:endParaRPr lang="en-US">
              <a:sym typeface="Wingdings" pitchFamily="2" charset="2"/>
            </a:endParaRPr>
          </a:p>
          <a:p>
            <a:pPr eaLnBrk="1" hangingPunct="1"/>
            <a:r>
              <a:rPr lang="en-US">
                <a:sym typeface="Wingdings" pitchFamily="2" charset="2"/>
              </a:rPr>
              <a:t>College Visits</a:t>
            </a:r>
          </a:p>
          <a:p>
            <a:pPr lvl="1"/>
            <a:r>
              <a:rPr lang="en-US">
                <a:sym typeface="Wingdings" pitchFamily="2" charset="2"/>
              </a:rPr>
              <a:t>Meet with reps in Career Center! Sign up in Naviance</a:t>
            </a:r>
          </a:p>
          <a:p>
            <a:pPr eaLnBrk="1" hangingPunct="1"/>
            <a:endParaRPr lang="en-US">
              <a:sym typeface="Wingdings" pitchFamily="2" charset="2"/>
            </a:endParaRPr>
          </a:p>
          <a:p>
            <a:pPr marL="274320" lvl="1" indent="0">
              <a:buNone/>
            </a:pPr>
            <a:endParaRPr lang="en-US">
              <a:sym typeface="Wingdings" pitchFamily="2" charset="2"/>
            </a:endParaRPr>
          </a:p>
          <a:p>
            <a:pPr marL="274320" lvl="1" indent="0">
              <a:buNone/>
            </a:pPr>
            <a:r>
              <a:rPr lang="en-US">
                <a:sym typeface="Wingdings" pitchFamily="2" charset="2"/>
              </a:rPr>
              <a:t>		</a:t>
            </a:r>
            <a:r>
              <a:rPr lang="en-US" b="1" u="sng">
                <a:sym typeface="Wingdings" pitchFamily="2" charset="2"/>
              </a:rPr>
              <a:t>IMPORTANT UPCOMING DATES</a:t>
            </a:r>
            <a:endParaRPr lang="en-US" b="1">
              <a:sym typeface="Wingdings" pitchFamily="2" charset="2"/>
            </a:endParaRPr>
          </a:p>
          <a:p>
            <a:pPr marL="0" indent="0" eaLnBrk="1" hangingPunct="1">
              <a:buNone/>
            </a:pPr>
            <a:r>
              <a:rPr lang="en-US" sz="1600">
                <a:sym typeface="Wingdings" pitchFamily="2" charset="2"/>
              </a:rPr>
              <a:t>Open House- Thursday, August 21</a:t>
            </a:r>
            <a:r>
              <a:rPr lang="en-US" sz="1600" baseline="30000">
                <a:sym typeface="Wingdings" pitchFamily="2" charset="2"/>
              </a:rPr>
              <a:t>st</a:t>
            </a:r>
            <a:r>
              <a:rPr lang="en-US" sz="1600">
                <a:sym typeface="Wingdings" pitchFamily="2" charset="2"/>
              </a:rPr>
              <a:t> </a:t>
            </a:r>
          </a:p>
          <a:p>
            <a:pPr marL="0" indent="0" eaLnBrk="1" hangingPunct="1">
              <a:buNone/>
            </a:pPr>
            <a:r>
              <a:rPr lang="en-US" sz="1600">
                <a:sym typeface="Wingdings" pitchFamily="2" charset="2"/>
              </a:rPr>
              <a:t>Financial Aid Night- Monday, September 29</a:t>
            </a:r>
            <a:r>
              <a:rPr lang="en-US" sz="1600" baseline="30000">
                <a:sym typeface="Wingdings" pitchFamily="2" charset="2"/>
              </a:rPr>
              <a:t>th</a:t>
            </a:r>
            <a:r>
              <a:rPr lang="en-US" sz="1600">
                <a:sym typeface="Wingdings" pitchFamily="2" charset="2"/>
              </a:rPr>
              <a:t> </a:t>
            </a:r>
          </a:p>
          <a:p>
            <a:pPr marL="0" indent="0" eaLnBrk="1" hangingPunct="1">
              <a:buNone/>
            </a:pPr>
            <a:r>
              <a:rPr lang="en-US" sz="1600" b="1">
                <a:sym typeface="Wingdings" pitchFamily="2" charset="2"/>
              </a:rPr>
              <a:t>College Chats- </a:t>
            </a:r>
            <a:r>
              <a:rPr lang="en-US" sz="1600">
                <a:sym typeface="Wingdings" pitchFamily="2" charset="2"/>
              </a:rPr>
              <a:t>Opportunities to join counselors and get application questions answered! During minimum day 6</a:t>
            </a:r>
            <a:r>
              <a:rPr lang="en-US" sz="1600" baseline="30000">
                <a:sym typeface="Wingdings" pitchFamily="2" charset="2"/>
              </a:rPr>
              <a:t>th</a:t>
            </a:r>
            <a:r>
              <a:rPr lang="en-US" sz="1600">
                <a:sym typeface="Wingdings" pitchFamily="2" charset="2"/>
              </a:rPr>
              <a:t> or 7</a:t>
            </a:r>
            <a:r>
              <a:rPr lang="en-US" sz="1600" baseline="30000">
                <a:sym typeface="Wingdings" pitchFamily="2" charset="2"/>
              </a:rPr>
              <a:t>th</a:t>
            </a:r>
            <a:r>
              <a:rPr lang="en-US" sz="1600">
                <a:sym typeface="Wingdings" pitchFamily="2" charset="2"/>
              </a:rPr>
              <a:t> period  </a:t>
            </a:r>
          </a:p>
          <a:p>
            <a:pPr marL="0" indent="0">
              <a:buNone/>
            </a:pPr>
            <a:r>
              <a:rPr lang="en-US" sz="1600">
                <a:sym typeface="Wingdings" pitchFamily="2" charset="2"/>
              </a:rPr>
              <a:t>	September 4</a:t>
            </a:r>
            <a:r>
              <a:rPr lang="en-US" sz="1600" baseline="30000">
                <a:sym typeface="Wingdings" pitchFamily="2" charset="2"/>
              </a:rPr>
              <a:t>th</a:t>
            </a:r>
            <a:r>
              <a:rPr lang="en-US" sz="1600">
                <a:sym typeface="Wingdings" pitchFamily="2" charset="2"/>
              </a:rPr>
              <a:t>, October 2</a:t>
            </a:r>
            <a:r>
              <a:rPr lang="en-US" sz="1600" baseline="30000">
                <a:sym typeface="Wingdings" pitchFamily="2" charset="2"/>
              </a:rPr>
              <a:t>nd</a:t>
            </a:r>
            <a:r>
              <a:rPr lang="en-US" sz="1600">
                <a:sym typeface="Wingdings" pitchFamily="2" charset="2"/>
              </a:rPr>
              <a:t>, November 6</a:t>
            </a:r>
            <a:r>
              <a:rPr lang="en-US" sz="1600" baseline="30000">
                <a:sym typeface="Wingdings" pitchFamily="2" charset="2"/>
              </a:rPr>
              <a:t>th</a:t>
            </a:r>
            <a:r>
              <a:rPr lang="en-US" sz="1600">
                <a:sym typeface="Wingdings" pitchFamily="2" charset="2"/>
              </a:rPr>
              <a:t> </a:t>
            </a:r>
            <a:endParaRPr lang="en-US" sz="1100" baseline="30000">
              <a:sym typeface="Wingdings" pitchFamily="2" charset="2"/>
            </a:endParaRPr>
          </a:p>
          <a:p>
            <a:pPr marL="0" indent="0">
              <a:buNone/>
            </a:pPr>
            <a:endParaRPr lang="en-US" sz="160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581" y="3161601"/>
            <a:ext cx="2228850" cy="16573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838200"/>
            <a:ext cx="2033544" cy="144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Content Placeholder 2"/>
          <p:cNvSpPr>
            <a:spLocks noGrp="1"/>
          </p:cNvSpPr>
          <p:nvPr>
            <p:ph idx="1"/>
          </p:nvPr>
        </p:nvSpPr>
        <p:spPr>
          <a:xfrm>
            <a:off x="733097" y="1077967"/>
            <a:ext cx="7267903" cy="4865633"/>
          </a:xfrm>
        </p:spPr>
        <p:txBody>
          <a:bodyPr>
            <a:normAutofit fontScale="92500" lnSpcReduction="20000"/>
          </a:bodyPr>
          <a:lstStyle/>
          <a:p>
            <a:pPr marL="0" indent="0">
              <a:buNone/>
              <a:defRPr/>
            </a:pPr>
            <a:r>
              <a:rPr lang="en-US" altLang="en-US" sz="2700" u="sng"/>
              <a:t>Work Backwards to Determine All</a:t>
            </a:r>
          </a:p>
          <a:p>
            <a:pPr marL="0" indent="0">
              <a:buNone/>
              <a:defRPr/>
            </a:pPr>
            <a:r>
              <a:rPr lang="en-US" altLang="en-US" sz="2700" u="sng"/>
              <a:t>Your Deadlines:</a:t>
            </a:r>
          </a:p>
          <a:p>
            <a:pPr marL="0" indent="0">
              <a:buNone/>
              <a:defRPr/>
            </a:pPr>
            <a:r>
              <a:rPr lang="en-US" altLang="en-US"/>
              <a:t>Example:</a:t>
            </a:r>
          </a:p>
          <a:p>
            <a:pPr indent="-257175">
              <a:defRPr/>
            </a:pPr>
            <a:r>
              <a:rPr lang="en-US" altLang="en-US"/>
              <a:t> Application deadline for the college is: Oct 15.</a:t>
            </a:r>
          </a:p>
          <a:p>
            <a:pPr indent="-257175">
              <a:defRPr/>
            </a:pPr>
            <a:r>
              <a:rPr lang="en-US" altLang="en-US"/>
              <a:t>Counselor recommendation request deadline : </a:t>
            </a:r>
            <a:r>
              <a:rPr lang="en-US" altLang="en-US">
                <a:highlight>
                  <a:srgbClr val="FFFF00"/>
                </a:highlight>
              </a:rPr>
              <a:t>October 1st</a:t>
            </a:r>
          </a:p>
          <a:p>
            <a:pPr marL="30861" indent="0">
              <a:buNone/>
              <a:defRPr/>
            </a:pPr>
            <a:r>
              <a:rPr lang="en-US" altLang="en-US"/>
              <a:t>(10 school days prior)</a:t>
            </a:r>
          </a:p>
          <a:p>
            <a:pPr marL="0" indent="0">
              <a:buNone/>
              <a:defRPr/>
            </a:pPr>
            <a:r>
              <a:rPr lang="en-US" altLang="en-US" sz="2100" b="1" u="sng"/>
              <a:t>This means you have:</a:t>
            </a:r>
          </a:p>
          <a:p>
            <a:pPr marL="0" indent="0">
              <a:buNone/>
              <a:defRPr/>
            </a:pPr>
            <a:r>
              <a:rPr lang="en-US" altLang="en-US" sz="2100"/>
              <a:t>1) Started or submitted application to the college and added to Colleges I am Applying to in Naviance</a:t>
            </a:r>
          </a:p>
          <a:p>
            <a:pPr marL="0" indent="0">
              <a:buNone/>
              <a:defRPr/>
            </a:pPr>
            <a:r>
              <a:rPr lang="en-US" altLang="en-US" sz="2100"/>
              <a:t>2) completed your senior questionnaire and resume if recommendations are needed </a:t>
            </a:r>
          </a:p>
          <a:p>
            <a:pPr marL="0" indent="0">
              <a:buNone/>
              <a:defRPr/>
            </a:pPr>
            <a:r>
              <a:rPr lang="en-US" altLang="en-US" sz="2100"/>
              <a:t>3) Matched Common App and Naviance if applicable</a:t>
            </a:r>
          </a:p>
          <a:p>
            <a:pPr marL="0" indent="0">
              <a:buNone/>
              <a:defRPr/>
            </a:pPr>
            <a:r>
              <a:rPr lang="en-US" altLang="en-US" sz="2700">
                <a:highlight>
                  <a:srgbClr val="FFFF00"/>
                </a:highlight>
              </a:rPr>
              <a:t>*Transcripts and recs will not be submitted over Fall Break (Sept 22</a:t>
            </a:r>
            <a:r>
              <a:rPr lang="en-US" altLang="en-US" sz="2700" baseline="30000">
                <a:highlight>
                  <a:srgbClr val="FFFF00"/>
                </a:highlight>
              </a:rPr>
              <a:t>nd</a:t>
            </a:r>
            <a:r>
              <a:rPr lang="en-US" altLang="en-US" sz="2700">
                <a:highlight>
                  <a:srgbClr val="FFFF00"/>
                </a:highlight>
              </a:rPr>
              <a:t>-26</a:t>
            </a:r>
            <a:r>
              <a:rPr lang="en-US" altLang="en-US" sz="2700" baseline="30000">
                <a:highlight>
                  <a:srgbClr val="FFFF00"/>
                </a:highlight>
              </a:rPr>
              <a:t>th</a:t>
            </a:r>
            <a:r>
              <a:rPr lang="en-US" altLang="en-US" sz="2700">
                <a:highlight>
                  <a:srgbClr val="FFFF00"/>
                </a:highlight>
              </a:rPr>
              <a:t>)</a:t>
            </a:r>
          </a:p>
        </p:txBody>
      </p:sp>
    </p:spTree>
    <p:extLst>
      <p:ext uri="{BB962C8B-B14F-4D97-AF65-F5344CB8AC3E}">
        <p14:creationId xmlns:p14="http://schemas.microsoft.com/office/powerpoint/2010/main" val="31341120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anim calcmode="lin" valueType="num">
                                      <p:cBhvr>
                                        <p:cTn id="13"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1000"/>
                                        <p:tgtEl>
                                          <p:spTgt spid="55299">
                                            <p:txEl>
                                              <p:pRg st="2" end="2"/>
                                            </p:txEl>
                                          </p:spTgt>
                                        </p:tgtEl>
                                      </p:cBhvr>
                                    </p:animEffect>
                                    <p:anim calcmode="lin" valueType="num">
                                      <p:cBhvr>
                                        <p:cTn id="18"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52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fade">
                                      <p:cBhvr>
                                        <p:cTn id="22" dur="1000"/>
                                        <p:tgtEl>
                                          <p:spTgt spid="55299">
                                            <p:txEl>
                                              <p:pRg st="3" end="3"/>
                                            </p:txEl>
                                          </p:spTgt>
                                        </p:tgtEl>
                                      </p:cBhvr>
                                    </p:animEffect>
                                    <p:anim calcmode="lin" valueType="num">
                                      <p:cBhvr>
                                        <p:cTn id="23"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529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fade">
                                      <p:cBhvr>
                                        <p:cTn id="27" dur="1000"/>
                                        <p:tgtEl>
                                          <p:spTgt spid="55299">
                                            <p:txEl>
                                              <p:pRg st="4" end="4"/>
                                            </p:txEl>
                                          </p:spTgt>
                                        </p:tgtEl>
                                      </p:cBhvr>
                                    </p:animEffect>
                                    <p:anim calcmode="lin" valueType="num">
                                      <p:cBhvr>
                                        <p:cTn id="28"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529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fade">
                                      <p:cBhvr>
                                        <p:cTn id="32" dur="1000"/>
                                        <p:tgtEl>
                                          <p:spTgt spid="55299">
                                            <p:txEl>
                                              <p:pRg st="5" end="5"/>
                                            </p:txEl>
                                          </p:spTgt>
                                        </p:tgtEl>
                                      </p:cBhvr>
                                    </p:animEffect>
                                    <p:anim calcmode="lin" valueType="num">
                                      <p:cBhvr>
                                        <p:cTn id="33" dur="10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529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Effect transition="in" filter="fade">
                                      <p:cBhvr>
                                        <p:cTn id="37" dur="2000"/>
                                        <p:tgtEl>
                                          <p:spTgt spid="55299">
                                            <p:txEl>
                                              <p:pRg st="6" end="6"/>
                                            </p:txEl>
                                          </p:spTgt>
                                        </p:tgtEl>
                                      </p:cBhvr>
                                    </p:animEffect>
                                    <p:anim calcmode="lin" valueType="num">
                                      <p:cBhvr>
                                        <p:cTn id="38" dur="20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39" dur="2000" fill="hold"/>
                                        <p:tgtEl>
                                          <p:spTgt spid="5529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5299">
                                            <p:txEl>
                                              <p:pRg st="7" end="7"/>
                                            </p:txEl>
                                          </p:spTgt>
                                        </p:tgtEl>
                                        <p:attrNameLst>
                                          <p:attrName>style.visibility</p:attrName>
                                        </p:attrNameLst>
                                      </p:cBhvr>
                                      <p:to>
                                        <p:strVal val="visible"/>
                                      </p:to>
                                    </p:set>
                                    <p:animEffect transition="in" filter="fade">
                                      <p:cBhvr>
                                        <p:cTn id="42" dur="2000"/>
                                        <p:tgtEl>
                                          <p:spTgt spid="55299">
                                            <p:txEl>
                                              <p:pRg st="7" end="7"/>
                                            </p:txEl>
                                          </p:spTgt>
                                        </p:tgtEl>
                                      </p:cBhvr>
                                    </p:animEffect>
                                    <p:anim calcmode="lin" valueType="num">
                                      <p:cBhvr>
                                        <p:cTn id="43" dur="20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55299">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5299">
                                            <p:txEl>
                                              <p:pRg st="8" end="8"/>
                                            </p:txEl>
                                          </p:spTgt>
                                        </p:tgtEl>
                                        <p:attrNameLst>
                                          <p:attrName>style.visibility</p:attrName>
                                        </p:attrNameLst>
                                      </p:cBhvr>
                                      <p:to>
                                        <p:strVal val="visible"/>
                                      </p:to>
                                    </p:set>
                                    <p:animEffect transition="in" filter="fade">
                                      <p:cBhvr>
                                        <p:cTn id="47" dur="2000"/>
                                        <p:tgtEl>
                                          <p:spTgt spid="55299">
                                            <p:txEl>
                                              <p:pRg st="8" end="8"/>
                                            </p:txEl>
                                          </p:spTgt>
                                        </p:tgtEl>
                                      </p:cBhvr>
                                    </p:animEffect>
                                    <p:anim calcmode="lin" valueType="num">
                                      <p:cBhvr>
                                        <p:cTn id="48" dur="20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p:cTn id="49" dur="2000" fill="hold"/>
                                        <p:tgtEl>
                                          <p:spTgt spid="55299">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5299">
                                            <p:txEl>
                                              <p:pRg st="9" end="9"/>
                                            </p:txEl>
                                          </p:spTgt>
                                        </p:tgtEl>
                                        <p:attrNameLst>
                                          <p:attrName>style.visibility</p:attrName>
                                        </p:attrNameLst>
                                      </p:cBhvr>
                                      <p:to>
                                        <p:strVal val="visible"/>
                                      </p:to>
                                    </p:set>
                                    <p:animEffect transition="in" filter="fade">
                                      <p:cBhvr>
                                        <p:cTn id="52" dur="2000"/>
                                        <p:tgtEl>
                                          <p:spTgt spid="55299">
                                            <p:txEl>
                                              <p:pRg st="9" end="9"/>
                                            </p:txEl>
                                          </p:spTgt>
                                        </p:tgtEl>
                                      </p:cBhvr>
                                    </p:animEffect>
                                    <p:anim calcmode="lin" valueType="num">
                                      <p:cBhvr>
                                        <p:cTn id="53" dur="20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p:cTn id="54" dur="2000" fill="hold"/>
                                        <p:tgtEl>
                                          <p:spTgt spid="552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5299">
                                            <p:txEl>
                                              <p:pRg st="10" end="10"/>
                                            </p:txEl>
                                          </p:spTgt>
                                        </p:tgtEl>
                                        <p:attrNameLst>
                                          <p:attrName>style.visibility</p:attrName>
                                        </p:attrNameLst>
                                      </p:cBhvr>
                                      <p:to>
                                        <p:strVal val="visible"/>
                                      </p:to>
                                    </p:set>
                                    <p:animEffect transition="in" filter="fade">
                                      <p:cBhvr>
                                        <p:cTn id="59" dur="2000"/>
                                        <p:tgtEl>
                                          <p:spTgt spid="55299">
                                            <p:txEl>
                                              <p:pRg st="10" end="10"/>
                                            </p:txEl>
                                          </p:spTgt>
                                        </p:tgtEl>
                                      </p:cBhvr>
                                    </p:animEffect>
                                    <p:anim calcmode="lin" valueType="num">
                                      <p:cBhvr>
                                        <p:cTn id="60" dur="20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p:cTn id="61" dur="2000" fill="hold"/>
                                        <p:tgtEl>
                                          <p:spTgt spid="552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00900" cy="668064"/>
          </a:xfrm>
        </p:spPr>
        <p:txBody>
          <a:bodyPr/>
          <a:lstStyle/>
          <a:p>
            <a:r>
              <a:rPr lang="en-US"/>
              <a:t>Teacher Recommendations</a:t>
            </a:r>
          </a:p>
        </p:txBody>
      </p:sp>
      <p:sp>
        <p:nvSpPr>
          <p:cNvPr id="3" name="Content Placeholder 2"/>
          <p:cNvSpPr>
            <a:spLocks noGrp="1"/>
          </p:cNvSpPr>
          <p:nvPr>
            <p:ph idx="1"/>
          </p:nvPr>
        </p:nvSpPr>
        <p:spPr>
          <a:xfrm>
            <a:off x="762000" y="1219200"/>
            <a:ext cx="7200900" cy="2286000"/>
          </a:xfrm>
        </p:spPr>
        <p:txBody>
          <a:bodyPr vert="horz" lIns="91440" tIns="45720" rIns="91440" bIns="45720" rtlCol="0" anchor="t">
            <a:normAutofit fontScale="92500"/>
          </a:bodyPr>
          <a:lstStyle/>
          <a:p>
            <a:r>
              <a:rPr lang="en-US" sz="2100" b="1"/>
              <a:t>TALK TO </a:t>
            </a:r>
            <a:r>
              <a:rPr lang="en-US" sz="2100"/>
              <a:t>teacher recommenders before adding their name to any application</a:t>
            </a:r>
          </a:p>
          <a:p>
            <a:r>
              <a:rPr lang="en-US" sz="2100"/>
              <a:t>Give your recommender </a:t>
            </a:r>
            <a:r>
              <a:rPr lang="en-US" sz="2100" u="sng"/>
              <a:t>plenty</a:t>
            </a:r>
            <a:r>
              <a:rPr lang="en-US" sz="2100"/>
              <a:t> of advance notice</a:t>
            </a:r>
          </a:p>
          <a:p>
            <a:r>
              <a:rPr lang="en-US" sz="2100"/>
              <a:t>Follow any procedures your recommender may have in place for letters (they can look at Senior Recommendation Questionnaire and Resume as well)</a:t>
            </a:r>
          </a:p>
        </p:txBody>
      </p:sp>
      <p:sp>
        <p:nvSpPr>
          <p:cNvPr id="5" name="TextBox 4"/>
          <p:cNvSpPr txBox="1"/>
          <p:nvPr/>
        </p:nvSpPr>
        <p:spPr>
          <a:xfrm>
            <a:off x="6172200" y="3429000"/>
            <a:ext cx="2514600" cy="2246769"/>
          </a:xfrm>
          <a:prstGeom prst="rect">
            <a:avLst/>
          </a:prstGeom>
          <a:noFill/>
        </p:spPr>
        <p:txBody>
          <a:bodyPr wrap="square" rtlCol="0">
            <a:spAutoFit/>
          </a:bodyPr>
          <a:lstStyle/>
          <a:p>
            <a:r>
              <a:rPr lang="en-US" sz="2000"/>
              <a:t>Request teacher recommendations in Naviance under Colleges tab- Apply to College, Letters of Recommendation</a:t>
            </a:r>
          </a:p>
        </p:txBody>
      </p:sp>
      <p:pic>
        <p:nvPicPr>
          <p:cNvPr id="8" name="Picture 7">
            <a:extLst>
              <a:ext uri="{FF2B5EF4-FFF2-40B4-BE49-F238E27FC236}">
                <a16:creationId xmlns:a16="http://schemas.microsoft.com/office/drawing/2014/main" id="{D485A24B-171F-4F20-9843-9CCC400FAF2D}"/>
              </a:ext>
            </a:extLst>
          </p:cNvPr>
          <p:cNvPicPr>
            <a:picLocks noChangeAspect="1"/>
          </p:cNvPicPr>
          <p:nvPr/>
        </p:nvPicPr>
        <p:blipFill>
          <a:blip r:embed="rId3"/>
          <a:stretch>
            <a:fillRect/>
          </a:stretch>
        </p:blipFill>
        <p:spPr>
          <a:xfrm>
            <a:off x="1320341" y="3527297"/>
            <a:ext cx="3678025" cy="2050173"/>
          </a:xfrm>
          <a:prstGeom prst="rect">
            <a:avLst/>
          </a:prstGeom>
        </p:spPr>
      </p:pic>
      <p:sp>
        <p:nvSpPr>
          <p:cNvPr id="6" name="Up Arrow 5"/>
          <p:cNvSpPr/>
          <p:nvPr/>
        </p:nvSpPr>
        <p:spPr>
          <a:xfrm>
            <a:off x="3584934" y="4558611"/>
            <a:ext cx="675981" cy="12011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8750499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9701-FA85-4548-B799-445C868C8A62}"/>
              </a:ext>
            </a:extLst>
          </p:cNvPr>
          <p:cNvSpPr>
            <a:spLocks noGrp="1"/>
          </p:cNvSpPr>
          <p:nvPr>
            <p:ph type="title"/>
          </p:nvPr>
        </p:nvSpPr>
        <p:spPr>
          <a:xfrm>
            <a:off x="4934587" y="727627"/>
            <a:ext cx="3718165" cy="1645920"/>
          </a:xfrm>
        </p:spPr>
        <p:txBody>
          <a:bodyPr>
            <a:normAutofit/>
          </a:bodyPr>
          <a:lstStyle/>
          <a:p>
            <a:r>
              <a:rPr lang="en-US" sz="2800"/>
              <a:t>Teacher Recommendations Continued.. </a:t>
            </a:r>
          </a:p>
        </p:txBody>
      </p:sp>
      <p:sp>
        <p:nvSpPr>
          <p:cNvPr id="13" name="Rectangle 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40" y="727628"/>
            <a:ext cx="4025373"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83" y="886862"/>
            <a:ext cx="3790888"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6EBBAD27-E1EC-436D-9C80-2EBD94C0D12B}"/>
              </a:ext>
            </a:extLst>
          </p:cNvPr>
          <p:cNvPicPr>
            <a:picLocks noChangeAspect="1"/>
          </p:cNvPicPr>
          <p:nvPr/>
        </p:nvPicPr>
        <p:blipFill>
          <a:blip r:embed="rId2"/>
          <a:stretch>
            <a:fillRect/>
          </a:stretch>
        </p:blipFill>
        <p:spPr>
          <a:xfrm>
            <a:off x="662984" y="1786127"/>
            <a:ext cx="3908130" cy="3615432"/>
          </a:xfrm>
          <a:prstGeom prst="rect">
            <a:avLst/>
          </a:prstGeom>
        </p:spPr>
      </p:pic>
      <p:sp>
        <p:nvSpPr>
          <p:cNvPr id="3" name="Content Placeholder 2">
            <a:extLst>
              <a:ext uri="{FF2B5EF4-FFF2-40B4-BE49-F238E27FC236}">
                <a16:creationId xmlns:a16="http://schemas.microsoft.com/office/drawing/2014/main" id="{C095F637-1158-4A39-B318-6885BF8A0BFB}"/>
              </a:ext>
            </a:extLst>
          </p:cNvPr>
          <p:cNvSpPr>
            <a:spLocks noGrp="1"/>
          </p:cNvSpPr>
          <p:nvPr>
            <p:ph idx="1"/>
          </p:nvPr>
        </p:nvSpPr>
        <p:spPr>
          <a:xfrm>
            <a:off x="4934587" y="2121030"/>
            <a:ext cx="3718166" cy="4279769"/>
          </a:xfrm>
        </p:spPr>
        <p:txBody>
          <a:bodyPr>
            <a:normAutofit/>
          </a:bodyPr>
          <a:lstStyle/>
          <a:p>
            <a:pPr marL="274320" lvl="1" indent="0">
              <a:lnSpc>
                <a:spcPct val="90000"/>
              </a:lnSpc>
              <a:buNone/>
            </a:pPr>
            <a:endParaRPr lang="en-US" sz="1400" b="1"/>
          </a:p>
          <a:p>
            <a:pPr marL="274320" lvl="1" indent="0">
              <a:lnSpc>
                <a:spcPct val="90000"/>
              </a:lnSpc>
              <a:buNone/>
            </a:pPr>
            <a:r>
              <a:rPr lang="en-US" sz="1800" b="1"/>
              <a:t>IMPORTANT: ASSIGN YOUR TEACHERS TO SPECIFIC SCHOOLS, NOT “All Applications” </a:t>
            </a:r>
          </a:p>
          <a:p>
            <a:pPr marL="274320" lvl="1" indent="0">
              <a:lnSpc>
                <a:spcPct val="90000"/>
              </a:lnSpc>
              <a:buNone/>
            </a:pPr>
            <a:r>
              <a:rPr lang="en-US"/>
              <a:t>-It is your responsibility to research which schools require a letter of recommendation </a:t>
            </a:r>
          </a:p>
          <a:p>
            <a:pPr marL="274320" lvl="1" indent="0">
              <a:lnSpc>
                <a:spcPct val="90000"/>
              </a:lnSpc>
              <a:buNone/>
            </a:pPr>
            <a:r>
              <a:rPr lang="en-US">
                <a:highlight>
                  <a:srgbClr val="FFFF00"/>
                </a:highlight>
              </a:rPr>
              <a:t>-If they do not ask for a letter of recommendation, they do not use it in the admissions process. </a:t>
            </a:r>
          </a:p>
          <a:p>
            <a:pPr marL="274320" lvl="1" indent="0">
              <a:lnSpc>
                <a:spcPct val="90000"/>
              </a:lnSpc>
              <a:buNone/>
            </a:pPr>
            <a:endParaRPr lang="en-US">
              <a:highlight>
                <a:srgbClr val="FFFF00"/>
              </a:highlight>
            </a:endParaRPr>
          </a:p>
          <a:p>
            <a:pPr marL="274320" lvl="1" indent="0">
              <a:lnSpc>
                <a:spcPct val="90000"/>
              </a:lnSpc>
              <a:buNone/>
            </a:pPr>
            <a:r>
              <a:rPr lang="en-US"/>
              <a:t>**You can also track the status of your teacher recommendations. The student must follow up to ensure that these are sent! </a:t>
            </a:r>
          </a:p>
          <a:p>
            <a:pPr>
              <a:lnSpc>
                <a:spcPct val="90000"/>
              </a:lnSpc>
            </a:pPr>
            <a:endParaRPr lang="en-US" sz="1400"/>
          </a:p>
        </p:txBody>
      </p:sp>
    </p:spTree>
    <p:extLst>
      <p:ext uri="{BB962C8B-B14F-4D97-AF65-F5344CB8AC3E}">
        <p14:creationId xmlns:p14="http://schemas.microsoft.com/office/powerpoint/2010/main" val="73852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37">
            <a:extLst>
              <a:ext uri="{FF2B5EF4-FFF2-40B4-BE49-F238E27FC236}">
                <a16:creationId xmlns:a16="http://schemas.microsoft.com/office/drawing/2014/main" id="{55554466-59E1-4A6D-904D-78F300F69F38}"/>
              </a:ext>
            </a:extLst>
          </p:cNvPr>
          <p:cNvPicPr>
            <a:picLocks noChangeAspect="1"/>
          </p:cNvPicPr>
          <p:nvPr/>
        </p:nvPicPr>
        <p:blipFill rotWithShape="1">
          <a:blip r:embed="rId2"/>
          <a:srcRect r="10999" b="-1"/>
          <a:stretch/>
        </p:blipFill>
        <p:spPr>
          <a:xfrm>
            <a:off x="20" y="10"/>
            <a:ext cx="9143980" cy="6857990"/>
          </a:xfrm>
          <a:prstGeom prst="rect">
            <a:avLst/>
          </a:prstGeom>
        </p:spPr>
      </p:pic>
      <p:sp>
        <p:nvSpPr>
          <p:cNvPr id="5" name="Title 4">
            <a:extLst>
              <a:ext uri="{FF2B5EF4-FFF2-40B4-BE49-F238E27FC236}">
                <a16:creationId xmlns:a16="http://schemas.microsoft.com/office/drawing/2014/main" id="{844EAD8A-1C38-4093-9B32-BD68E7B5658A}"/>
              </a:ext>
            </a:extLst>
          </p:cNvPr>
          <p:cNvSpPr>
            <a:spLocks noGrp="1"/>
          </p:cNvSpPr>
          <p:nvPr>
            <p:ph type="title"/>
          </p:nvPr>
        </p:nvSpPr>
        <p:spPr>
          <a:xfrm>
            <a:off x="1171281" y="2091263"/>
            <a:ext cx="6801439" cy="2590800"/>
          </a:xfrm>
        </p:spPr>
        <p:txBody>
          <a:bodyPr vert="horz" lIns="91440" tIns="45720" rIns="91440" bIns="45720" rtlCol="0" anchor="ctr">
            <a:normAutofit/>
          </a:bodyPr>
          <a:lstStyle/>
          <a:p>
            <a:r>
              <a:rPr lang="en-US" sz="7200"/>
              <a:t>Naviance</a:t>
            </a:r>
          </a:p>
        </p:txBody>
      </p:sp>
      <p:sp>
        <p:nvSpPr>
          <p:cNvPr id="6" name="Text Placeholder 5">
            <a:extLst>
              <a:ext uri="{FF2B5EF4-FFF2-40B4-BE49-F238E27FC236}">
                <a16:creationId xmlns:a16="http://schemas.microsoft.com/office/drawing/2014/main" id="{5F98AF2C-03D6-48A9-8769-5B518D89707E}"/>
              </a:ext>
            </a:extLst>
          </p:cNvPr>
          <p:cNvSpPr>
            <a:spLocks noGrp="1"/>
          </p:cNvSpPr>
          <p:nvPr>
            <p:ph type="body" idx="1"/>
          </p:nvPr>
        </p:nvSpPr>
        <p:spPr>
          <a:xfrm>
            <a:off x="1171575" y="4136994"/>
            <a:ext cx="6803136" cy="1002269"/>
          </a:xfrm>
        </p:spPr>
        <p:txBody>
          <a:bodyPr vert="horz" lIns="91440" tIns="45720" rIns="91440" bIns="45720" rtlCol="0">
            <a:normAutofit/>
          </a:bodyPr>
          <a:lstStyle/>
          <a:p>
            <a:pPr>
              <a:lnSpc>
                <a:spcPct val="90000"/>
              </a:lnSpc>
              <a:spcBef>
                <a:spcPts val="0"/>
              </a:spcBef>
              <a:spcAft>
                <a:spcPts val="600"/>
              </a:spcAft>
            </a:pPr>
            <a:r>
              <a:rPr lang="en-US" sz="1600" spc="80"/>
              <a:t>Naviance is a </a:t>
            </a:r>
            <a:r>
              <a:rPr lang="en-US" sz="1600" b="1" spc="80"/>
              <a:t>delivery system </a:t>
            </a:r>
            <a:r>
              <a:rPr lang="en-US" sz="1600" spc="80"/>
              <a:t>and college/career search engine, but it is also how we communicate with YOU and your parents, throughout the year.  </a:t>
            </a:r>
          </a:p>
        </p:txBody>
      </p:sp>
      <p:sp>
        <p:nvSpPr>
          <p:cNvPr id="2" name="TextBox 1">
            <a:extLst>
              <a:ext uri="{FF2B5EF4-FFF2-40B4-BE49-F238E27FC236}">
                <a16:creationId xmlns:a16="http://schemas.microsoft.com/office/drawing/2014/main" id="{1FFCD308-17E0-9AED-38DF-8E8E2BF127B6}"/>
              </a:ext>
            </a:extLst>
          </p:cNvPr>
          <p:cNvSpPr txBox="1"/>
          <p:nvPr/>
        </p:nvSpPr>
        <p:spPr>
          <a:xfrm>
            <a:off x="2084832" y="5340096"/>
            <a:ext cx="5733288" cy="461665"/>
          </a:xfrm>
          <a:prstGeom prst="rect">
            <a:avLst/>
          </a:prstGeom>
          <a:noFill/>
        </p:spPr>
        <p:txBody>
          <a:bodyPr wrap="square" rtlCol="0">
            <a:spAutoFit/>
          </a:bodyPr>
          <a:lstStyle/>
          <a:p>
            <a:r>
              <a:rPr lang="en-US"/>
              <a:t>LOG IN NOW THROUGH CLEVER!</a:t>
            </a:r>
          </a:p>
        </p:txBody>
      </p:sp>
    </p:spTree>
    <p:extLst>
      <p:ext uri="{BB962C8B-B14F-4D97-AF65-F5344CB8AC3E}">
        <p14:creationId xmlns:p14="http://schemas.microsoft.com/office/powerpoint/2010/main" val="4081957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18F6-F113-42F8-B42D-DF208B7A26EA}"/>
              </a:ext>
            </a:extLst>
          </p:cNvPr>
          <p:cNvSpPr>
            <a:spLocks noGrp="1"/>
          </p:cNvSpPr>
          <p:nvPr>
            <p:ph type="title"/>
          </p:nvPr>
        </p:nvSpPr>
        <p:spPr/>
        <p:txBody>
          <a:bodyPr/>
          <a:lstStyle/>
          <a:p>
            <a:r>
              <a:rPr lang="en-US"/>
              <a:t>EMAILS! </a:t>
            </a:r>
          </a:p>
        </p:txBody>
      </p:sp>
      <p:sp>
        <p:nvSpPr>
          <p:cNvPr id="3" name="Content Placeholder 2">
            <a:extLst>
              <a:ext uri="{FF2B5EF4-FFF2-40B4-BE49-F238E27FC236}">
                <a16:creationId xmlns:a16="http://schemas.microsoft.com/office/drawing/2014/main" id="{9C30691C-C90F-4345-B941-A99849572A51}"/>
              </a:ext>
            </a:extLst>
          </p:cNvPr>
          <p:cNvSpPr>
            <a:spLocks noGrp="1"/>
          </p:cNvSpPr>
          <p:nvPr>
            <p:ph idx="1"/>
          </p:nvPr>
        </p:nvSpPr>
        <p:spPr>
          <a:xfrm>
            <a:off x="731520" y="1752599"/>
            <a:ext cx="7680960" cy="4799029"/>
          </a:xfrm>
        </p:spPr>
        <p:txBody>
          <a:bodyPr vert="horz" lIns="91440" tIns="45720" rIns="91440" bIns="45720" rtlCol="0" anchor="t">
            <a:normAutofit/>
          </a:bodyPr>
          <a:lstStyle/>
          <a:p>
            <a:pPr marL="0" indent="0">
              <a:buNone/>
              <a:defRPr/>
            </a:pPr>
            <a:r>
              <a:rPr lang="en-US" sz="1600" i="1"/>
              <a:t>We need your email addresses updated so we can communicate important information with you. Please get in the habit of checking email frequently. </a:t>
            </a:r>
            <a:r>
              <a:rPr lang="en-US" sz="1600" b="1" i="1">
                <a:highlight>
                  <a:srgbClr val="FFFF00"/>
                </a:highlight>
              </a:rPr>
              <a:t>Do not use your Cobb Email!!</a:t>
            </a:r>
          </a:p>
          <a:p>
            <a:pPr marL="0" indent="0">
              <a:buNone/>
              <a:defRPr/>
            </a:pPr>
            <a:endParaRPr lang="en-US" sz="1600" i="1"/>
          </a:p>
          <a:p>
            <a:pPr marL="514350" indent="-514350">
              <a:buAutoNum type="arabicPeriod"/>
              <a:defRPr/>
            </a:pPr>
            <a:r>
              <a:rPr lang="en-US" sz="1600"/>
              <a:t>Click on the “About Me” link at the top. </a:t>
            </a:r>
          </a:p>
          <a:p>
            <a:pPr marL="514350" indent="-514350">
              <a:buAutoNum type="arabicPeriod"/>
              <a:defRPr/>
            </a:pPr>
            <a:r>
              <a:rPr lang="en-US" sz="1600"/>
              <a:t>Click on “My Account.” </a:t>
            </a:r>
          </a:p>
          <a:p>
            <a:pPr marL="514350" indent="-514350">
              <a:buAutoNum type="arabicPeriod"/>
              <a:defRPr/>
            </a:pPr>
            <a:r>
              <a:rPr lang="en-US" sz="1600"/>
              <a:t>Click on the Pencil Icon in the “Contact Information Box.” </a:t>
            </a:r>
          </a:p>
          <a:p>
            <a:pPr marL="514350" indent="-514350">
              <a:buAutoNum type="arabicPeriod"/>
              <a:defRPr/>
            </a:pPr>
            <a:r>
              <a:rPr lang="en-US" sz="1600"/>
              <a:t>Enter your email address. </a:t>
            </a:r>
          </a:p>
          <a:p>
            <a:pPr marL="514350" indent="-514350">
              <a:buAutoNum type="arabicPeriod"/>
              <a:defRPr/>
            </a:pPr>
            <a:r>
              <a:rPr lang="en-US" sz="1600"/>
              <a:t>Click “Save.” </a:t>
            </a:r>
          </a:p>
          <a:p>
            <a:endParaRPr lang="en-US" sz="1600"/>
          </a:p>
          <a:p>
            <a:r>
              <a:rPr lang="en-US" sz="1600"/>
              <a:t>**Also important to check email regularly to receive communication from colleges you are applying to! </a:t>
            </a:r>
          </a:p>
          <a:p>
            <a:r>
              <a:rPr lang="en-US" sz="1600"/>
              <a:t>Make sure you have an appropriate email address </a:t>
            </a:r>
            <a:r>
              <a:rPr lang="en-US" sz="1600">
                <a:sym typeface="Wingdings" panose="05000000000000000000" pitchFamily="2" charset="2"/>
              </a:rPr>
              <a:t> </a:t>
            </a:r>
            <a:endParaRPr lang="en-US" sz="1600"/>
          </a:p>
          <a:p>
            <a:r>
              <a:rPr lang="en-US" sz="1600"/>
              <a:t>DO NOT USE YOUR COBB STUDENT EMAIL!</a:t>
            </a:r>
          </a:p>
        </p:txBody>
      </p:sp>
    </p:spTree>
    <p:extLst>
      <p:ext uri="{BB962C8B-B14F-4D97-AF65-F5344CB8AC3E}">
        <p14:creationId xmlns:p14="http://schemas.microsoft.com/office/powerpoint/2010/main" val="339265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AC1FA-C819-4099-84C0-60E477E0DAFC}"/>
              </a:ext>
            </a:extLst>
          </p:cNvPr>
          <p:cNvSpPr>
            <a:spLocks noGrp="1"/>
          </p:cNvSpPr>
          <p:nvPr>
            <p:ph type="title"/>
          </p:nvPr>
        </p:nvSpPr>
        <p:spPr>
          <a:xfrm>
            <a:off x="731520" y="642594"/>
            <a:ext cx="7680960" cy="881406"/>
          </a:xfrm>
        </p:spPr>
        <p:txBody>
          <a:bodyPr/>
          <a:lstStyle/>
          <a:p>
            <a:r>
              <a:rPr lang="en-US"/>
              <a:t>Naviance Student Homepage</a:t>
            </a:r>
          </a:p>
        </p:txBody>
      </p:sp>
      <p:sp>
        <p:nvSpPr>
          <p:cNvPr id="3" name="TextBox 2">
            <a:extLst>
              <a:ext uri="{FF2B5EF4-FFF2-40B4-BE49-F238E27FC236}">
                <a16:creationId xmlns:a16="http://schemas.microsoft.com/office/drawing/2014/main" id="{ED6DC8C5-3C1B-4987-BD71-2E4E27E9ADA4}"/>
              </a:ext>
            </a:extLst>
          </p:cNvPr>
          <p:cNvSpPr txBox="1"/>
          <p:nvPr/>
        </p:nvSpPr>
        <p:spPr>
          <a:xfrm>
            <a:off x="5480359" y="5176753"/>
            <a:ext cx="1482571" cy="461665"/>
          </a:xfrm>
          <a:prstGeom prst="rect">
            <a:avLst/>
          </a:prstGeom>
          <a:noFill/>
        </p:spPr>
        <p:txBody>
          <a:bodyPr wrap="square" rtlCol="0">
            <a:spAutoFit/>
          </a:bodyPr>
          <a:lstStyle/>
          <a:p>
            <a:r>
              <a:rPr lang="en-US" sz="1200"/>
              <a:t>College Visit Sign Ups </a:t>
            </a:r>
          </a:p>
        </p:txBody>
      </p:sp>
      <p:sp>
        <p:nvSpPr>
          <p:cNvPr id="7" name="Arrow: Up 6">
            <a:extLst>
              <a:ext uri="{FF2B5EF4-FFF2-40B4-BE49-F238E27FC236}">
                <a16:creationId xmlns:a16="http://schemas.microsoft.com/office/drawing/2014/main" id="{0A93B555-E479-4139-BA34-4136C36C3C11}"/>
              </a:ext>
            </a:extLst>
          </p:cNvPr>
          <p:cNvSpPr/>
          <p:nvPr/>
        </p:nvSpPr>
        <p:spPr>
          <a:xfrm>
            <a:off x="6962930" y="5030638"/>
            <a:ext cx="40883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FBFC19-B1F0-49E5-913A-776B7254A4E7}"/>
              </a:ext>
            </a:extLst>
          </p:cNvPr>
          <p:cNvPicPr>
            <a:picLocks noChangeAspect="1"/>
          </p:cNvPicPr>
          <p:nvPr/>
        </p:nvPicPr>
        <p:blipFill>
          <a:blip r:embed="rId2"/>
          <a:stretch>
            <a:fillRect/>
          </a:stretch>
        </p:blipFill>
        <p:spPr>
          <a:xfrm>
            <a:off x="737525" y="1949605"/>
            <a:ext cx="7668950" cy="2958789"/>
          </a:xfrm>
          <a:prstGeom prst="rect">
            <a:avLst/>
          </a:prstGeom>
        </p:spPr>
      </p:pic>
    </p:spTree>
    <p:extLst>
      <p:ext uri="{BB962C8B-B14F-4D97-AF65-F5344CB8AC3E}">
        <p14:creationId xmlns:p14="http://schemas.microsoft.com/office/powerpoint/2010/main" val="397493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5292-B2B9-4CC6-B76C-C0AE97D97B9D}"/>
              </a:ext>
            </a:extLst>
          </p:cNvPr>
          <p:cNvSpPr>
            <a:spLocks noGrp="1"/>
          </p:cNvSpPr>
          <p:nvPr>
            <p:ph type="title"/>
          </p:nvPr>
        </p:nvSpPr>
        <p:spPr>
          <a:xfrm>
            <a:off x="765132" y="576569"/>
            <a:ext cx="7613736" cy="1430914"/>
          </a:xfrm>
        </p:spPr>
        <p:txBody>
          <a:bodyPr>
            <a:normAutofit/>
          </a:bodyPr>
          <a:lstStyle/>
          <a:p>
            <a:r>
              <a:rPr lang="en-US" sz="3700"/>
              <a:t>Add Colleges to  “Colleges I am Applying To”</a:t>
            </a:r>
          </a:p>
        </p:txBody>
      </p:sp>
      <p:sp>
        <p:nvSpPr>
          <p:cNvPr id="3" name="Content Placeholder 2">
            <a:extLst>
              <a:ext uri="{FF2B5EF4-FFF2-40B4-BE49-F238E27FC236}">
                <a16:creationId xmlns:a16="http://schemas.microsoft.com/office/drawing/2014/main" id="{C25776F5-5761-4C34-AE0E-1FE17B313458}"/>
              </a:ext>
            </a:extLst>
          </p:cNvPr>
          <p:cNvSpPr>
            <a:spLocks noGrp="1"/>
          </p:cNvSpPr>
          <p:nvPr>
            <p:ph idx="1"/>
          </p:nvPr>
        </p:nvSpPr>
        <p:spPr>
          <a:xfrm>
            <a:off x="516904" y="2240806"/>
            <a:ext cx="7613736" cy="775771"/>
          </a:xfrm>
        </p:spPr>
        <p:txBody>
          <a:bodyPr>
            <a:normAutofit/>
          </a:bodyPr>
          <a:lstStyle/>
          <a:p>
            <a:r>
              <a:rPr lang="en-US"/>
              <a:t>Designate the application type within this section and indicate that you’ve applied to the school. </a:t>
            </a:r>
          </a:p>
          <a:p>
            <a:endParaRPr lang="en-US"/>
          </a:p>
        </p:txBody>
      </p:sp>
      <p:pic>
        <p:nvPicPr>
          <p:cNvPr id="5" name="Picture 4">
            <a:extLst>
              <a:ext uri="{FF2B5EF4-FFF2-40B4-BE49-F238E27FC236}">
                <a16:creationId xmlns:a16="http://schemas.microsoft.com/office/drawing/2014/main" id="{5D2FEEC6-A584-4A81-BB15-BCBAFA490CD5}"/>
              </a:ext>
            </a:extLst>
          </p:cNvPr>
          <p:cNvPicPr>
            <a:picLocks noChangeAspect="1"/>
          </p:cNvPicPr>
          <p:nvPr/>
        </p:nvPicPr>
        <p:blipFill>
          <a:blip r:embed="rId2"/>
          <a:stretch>
            <a:fillRect/>
          </a:stretch>
        </p:blipFill>
        <p:spPr>
          <a:xfrm>
            <a:off x="765132" y="3249900"/>
            <a:ext cx="7613736" cy="2148009"/>
          </a:xfrm>
          <a:prstGeom prst="rect">
            <a:avLst/>
          </a:prstGeom>
        </p:spPr>
      </p:pic>
    </p:spTree>
    <p:extLst>
      <p:ext uri="{BB962C8B-B14F-4D97-AF65-F5344CB8AC3E}">
        <p14:creationId xmlns:p14="http://schemas.microsoft.com/office/powerpoint/2010/main" val="221854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832151-D747-4C67-9F23-EA15F8E85644}"/>
              </a:ext>
            </a:extLst>
          </p:cNvPr>
          <p:cNvPicPr>
            <a:picLocks noChangeAspect="1"/>
          </p:cNvPicPr>
          <p:nvPr/>
        </p:nvPicPr>
        <p:blipFill>
          <a:blip r:embed="rId2"/>
          <a:stretch>
            <a:fillRect/>
          </a:stretch>
        </p:blipFill>
        <p:spPr>
          <a:xfrm>
            <a:off x="774715" y="381000"/>
            <a:ext cx="7594569" cy="5120080"/>
          </a:xfrm>
          <a:prstGeom prst="rect">
            <a:avLst/>
          </a:prstGeom>
        </p:spPr>
      </p:pic>
      <p:sp>
        <p:nvSpPr>
          <p:cNvPr id="5" name="TextBox 4">
            <a:extLst>
              <a:ext uri="{FF2B5EF4-FFF2-40B4-BE49-F238E27FC236}">
                <a16:creationId xmlns:a16="http://schemas.microsoft.com/office/drawing/2014/main" id="{58D4DF46-82E7-46AE-8FB7-73460689F0FD}"/>
              </a:ext>
            </a:extLst>
          </p:cNvPr>
          <p:cNvSpPr txBox="1"/>
          <p:nvPr/>
        </p:nvSpPr>
        <p:spPr>
          <a:xfrm>
            <a:off x="1295400" y="5715000"/>
            <a:ext cx="7073884" cy="461665"/>
          </a:xfrm>
          <a:prstGeom prst="rect">
            <a:avLst/>
          </a:prstGeom>
          <a:noFill/>
        </p:spPr>
        <p:txBody>
          <a:bodyPr wrap="square" rtlCol="0">
            <a:spAutoFit/>
          </a:bodyPr>
          <a:lstStyle/>
          <a:p>
            <a:r>
              <a:rPr lang="en-US">
                <a:highlight>
                  <a:srgbClr val="FFFF00"/>
                </a:highlight>
              </a:rPr>
              <a:t>Important to tell us how you are applying!</a:t>
            </a:r>
          </a:p>
        </p:txBody>
      </p:sp>
    </p:spTree>
    <p:extLst>
      <p:ext uri="{BB962C8B-B14F-4D97-AF65-F5344CB8AC3E}">
        <p14:creationId xmlns:p14="http://schemas.microsoft.com/office/powerpoint/2010/main" val="50136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57C8-5DEB-4D14-8002-56BBC2164307}"/>
              </a:ext>
            </a:extLst>
          </p:cNvPr>
          <p:cNvSpPr>
            <a:spLocks noGrp="1"/>
          </p:cNvSpPr>
          <p:nvPr>
            <p:ph type="title"/>
          </p:nvPr>
        </p:nvSpPr>
        <p:spPr/>
        <p:txBody>
          <a:bodyPr/>
          <a:lstStyle/>
          <a:p>
            <a:r>
              <a:rPr lang="en-US"/>
              <a:t>“Colleges I’m Applying to” Dashboard</a:t>
            </a:r>
          </a:p>
        </p:txBody>
      </p:sp>
      <p:pic>
        <p:nvPicPr>
          <p:cNvPr id="4" name="Content Placeholder 5">
            <a:extLst>
              <a:ext uri="{FF2B5EF4-FFF2-40B4-BE49-F238E27FC236}">
                <a16:creationId xmlns:a16="http://schemas.microsoft.com/office/drawing/2014/main" id="{CEEE661E-16D2-4FFB-AA13-659E9AC64F97}"/>
              </a:ext>
            </a:extLst>
          </p:cNvPr>
          <p:cNvPicPr>
            <a:picLocks noGrp="1" noChangeAspect="1"/>
          </p:cNvPicPr>
          <p:nvPr>
            <p:ph idx="1"/>
          </p:nvPr>
        </p:nvPicPr>
        <p:blipFill>
          <a:blip r:embed="rId2"/>
          <a:stretch>
            <a:fillRect/>
          </a:stretch>
        </p:blipFill>
        <p:spPr>
          <a:xfrm>
            <a:off x="381000" y="2907402"/>
            <a:ext cx="8382000" cy="2731398"/>
          </a:xfrm>
          <a:prstGeom prst="rect">
            <a:avLst/>
          </a:prstGeom>
        </p:spPr>
      </p:pic>
    </p:spTree>
    <p:extLst>
      <p:ext uri="{BB962C8B-B14F-4D97-AF65-F5344CB8AC3E}">
        <p14:creationId xmlns:p14="http://schemas.microsoft.com/office/powerpoint/2010/main" val="2947268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50"/>
              <a:t>Common App</a:t>
            </a:r>
          </a:p>
        </p:txBody>
      </p:sp>
      <p:sp>
        <p:nvSpPr>
          <p:cNvPr id="3" name="Content Placeholder 2"/>
          <p:cNvSpPr>
            <a:spLocks noGrp="1"/>
          </p:cNvSpPr>
          <p:nvPr>
            <p:ph idx="1"/>
          </p:nvPr>
        </p:nvSpPr>
        <p:spPr>
          <a:xfrm>
            <a:off x="612742" y="2338782"/>
            <a:ext cx="7569724" cy="4292974"/>
          </a:xfrm>
        </p:spPr>
        <p:txBody>
          <a:bodyPr>
            <a:normAutofit fontScale="77500" lnSpcReduction="20000"/>
          </a:bodyPr>
          <a:lstStyle/>
          <a:p>
            <a:r>
              <a:rPr lang="en-US" sz="2600"/>
              <a:t>The Common App is an undergraduate college admission application that applicants may use to apply to any of the 500+ member colleges and universities.</a:t>
            </a:r>
          </a:p>
          <a:p>
            <a:r>
              <a:rPr lang="en-US" sz="2600"/>
              <a:t>You can access the Common App by going to www.commonapp.org </a:t>
            </a:r>
          </a:p>
          <a:p>
            <a:r>
              <a:rPr lang="en-US" sz="2600"/>
              <a:t>Some schools are Common App exclusive, which means they do not accept any application other than the Common App. Some schools accept both the Common App and their own individualized, web-based application or the Coalition Application. </a:t>
            </a:r>
          </a:p>
          <a:p>
            <a:r>
              <a:rPr lang="en-US" sz="2600"/>
              <a:t>Of course, this does not apply for schools who do not accept the Common App. To view the 500 schools that accept the Common App, check out the members page of the Common App website. </a:t>
            </a:r>
          </a:p>
          <a:p>
            <a:endParaRPr lang="en-US"/>
          </a:p>
          <a:p>
            <a:endParaRPr lang="en-US"/>
          </a:p>
        </p:txBody>
      </p:sp>
    </p:spTree>
    <p:extLst>
      <p:ext uri="{BB962C8B-B14F-4D97-AF65-F5344CB8AC3E}">
        <p14:creationId xmlns:p14="http://schemas.microsoft.com/office/powerpoint/2010/main" val="180507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5CAB-AB2B-4B5B-B736-99FAEEEBC377}"/>
              </a:ext>
            </a:extLst>
          </p:cNvPr>
          <p:cNvSpPr>
            <a:spLocks noGrp="1"/>
          </p:cNvSpPr>
          <p:nvPr>
            <p:ph type="title"/>
          </p:nvPr>
        </p:nvSpPr>
        <p:spPr/>
        <p:txBody>
          <a:bodyPr/>
          <a:lstStyle/>
          <a:p>
            <a:r>
              <a:rPr lang="en-US"/>
              <a:t>Websites to know!</a:t>
            </a:r>
          </a:p>
        </p:txBody>
      </p:sp>
      <p:sp>
        <p:nvSpPr>
          <p:cNvPr id="3" name="Content Placeholder 2">
            <a:extLst>
              <a:ext uri="{FF2B5EF4-FFF2-40B4-BE49-F238E27FC236}">
                <a16:creationId xmlns:a16="http://schemas.microsoft.com/office/drawing/2014/main" id="{47925E47-C4ED-49A0-AF25-579FFF4411AF}"/>
              </a:ext>
            </a:extLst>
          </p:cNvPr>
          <p:cNvSpPr>
            <a:spLocks noGrp="1"/>
          </p:cNvSpPr>
          <p:nvPr>
            <p:ph idx="1"/>
          </p:nvPr>
        </p:nvSpPr>
        <p:spPr>
          <a:xfrm>
            <a:off x="524130" y="2103120"/>
            <a:ext cx="7680960" cy="3931920"/>
          </a:xfrm>
        </p:spPr>
        <p:txBody>
          <a:bodyPr/>
          <a:lstStyle/>
          <a:p>
            <a:r>
              <a:rPr lang="en-US" sz="2400">
                <a:solidFill>
                  <a:schemeClr val="tx1"/>
                </a:solidFill>
              </a:rPr>
              <a:t>Lassiter: </a:t>
            </a:r>
            <a:r>
              <a:rPr lang="en-US" sz="2400">
                <a:solidFill>
                  <a:schemeClr val="tx1"/>
                </a:solidFill>
                <a:hlinkClick r:id="rId2"/>
              </a:rPr>
              <a:t>www.lassiterhigh.org</a:t>
            </a:r>
            <a:r>
              <a:rPr lang="en-US" sz="2400">
                <a:solidFill>
                  <a:schemeClr val="tx1"/>
                </a:solidFill>
              </a:rPr>
              <a:t> </a:t>
            </a:r>
          </a:p>
          <a:p>
            <a:r>
              <a:rPr lang="en-US" sz="2400">
                <a:solidFill>
                  <a:schemeClr val="tx1"/>
                </a:solidFill>
              </a:rPr>
              <a:t>FAFSA: </a:t>
            </a:r>
            <a:r>
              <a:rPr lang="en-US" sz="2400">
                <a:solidFill>
                  <a:schemeClr val="tx1"/>
                </a:solidFill>
                <a:hlinkClick r:id="rId3"/>
              </a:rPr>
              <a:t>https://studentaid.gov/h/apply-for-aid/fafsa</a:t>
            </a:r>
            <a:endParaRPr lang="en-US" sz="2400">
              <a:solidFill>
                <a:schemeClr val="tx1"/>
              </a:solidFill>
            </a:endParaRPr>
          </a:p>
          <a:p>
            <a:r>
              <a:rPr lang="en-US" sz="2400" err="1">
                <a:solidFill>
                  <a:schemeClr val="tx1"/>
                </a:solidFill>
              </a:rPr>
              <a:t>GAFutures</a:t>
            </a:r>
            <a:r>
              <a:rPr lang="en-US" sz="2400">
                <a:solidFill>
                  <a:schemeClr val="tx1"/>
                </a:solidFill>
              </a:rPr>
              <a:t>: </a:t>
            </a:r>
            <a:r>
              <a:rPr lang="en-US" sz="2400">
                <a:solidFill>
                  <a:schemeClr val="tx1"/>
                </a:solidFill>
                <a:hlinkClick r:id="rId4"/>
              </a:rPr>
              <a:t>https://www.gafutures.org/</a:t>
            </a:r>
            <a:endParaRPr lang="en-US" sz="2400">
              <a:solidFill>
                <a:schemeClr val="tx1"/>
              </a:solidFill>
            </a:endParaRPr>
          </a:p>
          <a:p>
            <a:r>
              <a:rPr lang="en-US" sz="2400" err="1">
                <a:solidFill>
                  <a:schemeClr val="tx1"/>
                </a:solidFill>
              </a:rPr>
              <a:t>Collegeboard</a:t>
            </a:r>
            <a:r>
              <a:rPr lang="en-US" sz="2400">
                <a:solidFill>
                  <a:schemeClr val="tx1"/>
                </a:solidFill>
              </a:rPr>
              <a:t>: </a:t>
            </a:r>
            <a:r>
              <a:rPr lang="en-US" sz="2400">
                <a:solidFill>
                  <a:schemeClr val="tx1"/>
                </a:solidFill>
                <a:hlinkClick r:id="rId5"/>
              </a:rPr>
              <a:t>https://www.collegeboard.org/</a:t>
            </a:r>
            <a:r>
              <a:rPr lang="en-US" sz="2400">
                <a:solidFill>
                  <a:schemeClr val="tx1"/>
                </a:solidFill>
              </a:rPr>
              <a:t> </a:t>
            </a:r>
          </a:p>
          <a:p>
            <a:r>
              <a:rPr lang="en-US" sz="2400">
                <a:solidFill>
                  <a:schemeClr val="tx1"/>
                </a:solidFill>
              </a:rPr>
              <a:t>ACT: </a:t>
            </a:r>
            <a:r>
              <a:rPr lang="en-US" sz="2400">
                <a:solidFill>
                  <a:schemeClr val="tx1"/>
                </a:solidFill>
                <a:hlinkClick r:id="rId6"/>
              </a:rPr>
              <a:t>https://www.act.org/</a:t>
            </a:r>
            <a:r>
              <a:rPr lang="en-US" sz="2400">
                <a:solidFill>
                  <a:schemeClr val="tx1"/>
                </a:solidFill>
              </a:rPr>
              <a:t> </a:t>
            </a:r>
          </a:p>
          <a:p>
            <a:r>
              <a:rPr lang="en-US" sz="2400" err="1">
                <a:solidFill>
                  <a:schemeClr val="tx1"/>
                </a:solidFill>
              </a:rPr>
              <a:t>CommonApp</a:t>
            </a:r>
            <a:r>
              <a:rPr lang="en-US" sz="2400">
                <a:solidFill>
                  <a:schemeClr val="tx1"/>
                </a:solidFill>
              </a:rPr>
              <a:t>: </a:t>
            </a:r>
            <a:r>
              <a:rPr lang="en-US" sz="2400">
                <a:solidFill>
                  <a:schemeClr val="tx1"/>
                </a:solidFill>
                <a:hlinkClick r:id="rId7"/>
              </a:rPr>
              <a:t>https://www.commonapp.org/</a:t>
            </a:r>
            <a:r>
              <a:rPr lang="en-US" sz="2400">
                <a:solidFill>
                  <a:schemeClr val="tx1"/>
                </a:solidFill>
              </a:rPr>
              <a:t> </a:t>
            </a:r>
          </a:p>
          <a:p>
            <a:endParaRPr lang="en-US"/>
          </a:p>
        </p:txBody>
      </p:sp>
    </p:spTree>
    <p:extLst>
      <p:ext uri="{BB962C8B-B14F-4D97-AF65-F5344CB8AC3E}">
        <p14:creationId xmlns:p14="http://schemas.microsoft.com/office/powerpoint/2010/main" val="35538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48" y="786813"/>
            <a:ext cx="6172200" cy="626199"/>
          </a:xfrm>
        </p:spPr>
        <p:txBody>
          <a:bodyPr>
            <a:normAutofit/>
          </a:bodyPr>
          <a:lstStyle/>
          <a:p>
            <a:r>
              <a:rPr lang="en-US" sz="3600"/>
              <a:t>Common App Matching</a:t>
            </a:r>
          </a:p>
        </p:txBody>
      </p:sp>
      <p:sp>
        <p:nvSpPr>
          <p:cNvPr id="3" name="Content Placeholder 2"/>
          <p:cNvSpPr>
            <a:spLocks noGrp="1"/>
          </p:cNvSpPr>
          <p:nvPr>
            <p:ph idx="1"/>
          </p:nvPr>
        </p:nvSpPr>
        <p:spPr>
          <a:xfrm>
            <a:off x="1385048" y="1602557"/>
            <a:ext cx="6472655" cy="4939645"/>
          </a:xfrm>
        </p:spPr>
        <p:txBody>
          <a:bodyPr>
            <a:normAutofit fontScale="92500" lnSpcReduction="20000"/>
          </a:bodyPr>
          <a:lstStyle/>
          <a:p>
            <a:r>
              <a:rPr lang="en-US" sz="2100"/>
              <a:t>For Common App schools, students are required to match their Common App and Naviance Student accounts. </a:t>
            </a:r>
          </a:p>
          <a:p>
            <a:endParaRPr lang="en-US"/>
          </a:p>
          <a:p>
            <a:pPr marL="0" indent="0">
              <a:buNone/>
            </a:pPr>
            <a:endParaRPr lang="en-US"/>
          </a:p>
          <a:p>
            <a:pPr marL="0" indent="0">
              <a:buNone/>
            </a:pPr>
            <a:endParaRPr lang="en-US"/>
          </a:p>
          <a:p>
            <a:pPr marL="0" indent="0">
              <a:buNone/>
            </a:pPr>
            <a:endParaRPr lang="en-US"/>
          </a:p>
          <a:p>
            <a:pPr marL="0" indent="0">
              <a:buNone/>
            </a:pPr>
            <a:endParaRPr lang="en-US"/>
          </a:p>
          <a:p>
            <a:r>
              <a:rPr lang="en-US" sz="2100"/>
              <a:t>In order to match the Common App account, students must first complete the following steps in their Common App account: </a:t>
            </a:r>
          </a:p>
          <a:p>
            <a:pPr lvl="1"/>
            <a:r>
              <a:rPr lang="en-US" sz="2100"/>
              <a:t>Complete the Education section of your Common Application </a:t>
            </a:r>
          </a:p>
          <a:p>
            <a:pPr lvl="1"/>
            <a:r>
              <a:rPr lang="en-US" sz="2100"/>
              <a:t>Add at least one college to My Colleges tab </a:t>
            </a:r>
          </a:p>
          <a:p>
            <a:pPr lvl="1"/>
            <a:r>
              <a:rPr lang="en-US" sz="2100"/>
              <a:t>Sign the FERPA Release Authorization </a:t>
            </a:r>
          </a:p>
          <a:p>
            <a:pPr marL="0" indent="0">
              <a:buNone/>
            </a:pPr>
            <a:r>
              <a:rPr lang="en-US" sz="2100" b="1">
                <a:highlight>
                  <a:srgbClr val="FFFF00"/>
                </a:highlight>
                <a:hlinkClick r:id="rId2"/>
              </a:rPr>
              <a:t>Click</a:t>
            </a:r>
            <a:r>
              <a:rPr lang="en-US" sz="2100" b="1"/>
              <a:t> to watch video on common app matching.</a:t>
            </a:r>
          </a:p>
          <a:p>
            <a:pPr marL="0" indent="0">
              <a:buNone/>
            </a:pPr>
            <a:endParaRPr lang="en-US"/>
          </a:p>
        </p:txBody>
      </p:sp>
      <p:pic>
        <p:nvPicPr>
          <p:cNvPr id="4" name="Picture 3"/>
          <p:cNvPicPr>
            <a:picLocks noChangeAspect="1"/>
          </p:cNvPicPr>
          <p:nvPr/>
        </p:nvPicPr>
        <p:blipFill>
          <a:blip r:embed="rId3"/>
          <a:stretch>
            <a:fillRect/>
          </a:stretch>
        </p:blipFill>
        <p:spPr>
          <a:xfrm>
            <a:off x="7196841" y="5064681"/>
            <a:ext cx="562112" cy="617220"/>
          </a:xfrm>
          <a:prstGeom prst="rect">
            <a:avLst/>
          </a:prstGeom>
        </p:spPr>
      </p:pic>
      <p:pic>
        <p:nvPicPr>
          <p:cNvPr id="5" name="Picture 4"/>
          <p:cNvPicPr>
            <a:picLocks noChangeAspect="1"/>
          </p:cNvPicPr>
          <p:nvPr/>
        </p:nvPicPr>
        <p:blipFill>
          <a:blip r:embed="rId4"/>
          <a:stretch>
            <a:fillRect/>
          </a:stretch>
        </p:blipFill>
        <p:spPr>
          <a:xfrm>
            <a:off x="1187546" y="2485056"/>
            <a:ext cx="6571406" cy="1206494"/>
          </a:xfrm>
          <a:prstGeom prst="rect">
            <a:avLst/>
          </a:prstGeom>
        </p:spPr>
      </p:pic>
      <p:pic>
        <p:nvPicPr>
          <p:cNvPr id="1026" name="Picture 2">
            <a:extLst>
              <a:ext uri="{FF2B5EF4-FFF2-40B4-BE49-F238E27FC236}">
                <a16:creationId xmlns:a16="http://schemas.microsoft.com/office/drawing/2014/main" id="{A846AACE-61C8-48B5-8C74-3B8BF26C9E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395" y="5727463"/>
            <a:ext cx="663018" cy="66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4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C93A-D0A8-4031-BB37-24F91D92A311}"/>
              </a:ext>
            </a:extLst>
          </p:cNvPr>
          <p:cNvSpPr>
            <a:spLocks noGrp="1"/>
          </p:cNvSpPr>
          <p:nvPr>
            <p:ph type="title"/>
          </p:nvPr>
        </p:nvSpPr>
        <p:spPr/>
        <p:txBody>
          <a:bodyPr>
            <a:normAutofit fontScale="90000"/>
          </a:bodyPr>
          <a:lstStyle/>
          <a:p>
            <a:r>
              <a:rPr lang="en-US"/>
              <a:t>Direct to Institution</a:t>
            </a:r>
            <a:br>
              <a:rPr lang="en-US"/>
            </a:br>
            <a:r>
              <a:rPr lang="en-US"/>
              <a:t>	Non Common App 	Schools/Coalition</a:t>
            </a:r>
          </a:p>
        </p:txBody>
      </p:sp>
      <p:sp>
        <p:nvSpPr>
          <p:cNvPr id="3" name="Content Placeholder 2">
            <a:extLst>
              <a:ext uri="{FF2B5EF4-FFF2-40B4-BE49-F238E27FC236}">
                <a16:creationId xmlns:a16="http://schemas.microsoft.com/office/drawing/2014/main" id="{098C80E4-465A-45C0-8BF9-1D9D151710A3}"/>
              </a:ext>
            </a:extLst>
          </p:cNvPr>
          <p:cNvSpPr>
            <a:spLocks noGrp="1"/>
          </p:cNvSpPr>
          <p:nvPr>
            <p:ph idx="1"/>
          </p:nvPr>
        </p:nvSpPr>
        <p:spPr/>
        <p:txBody>
          <a:bodyPr>
            <a:normAutofit lnSpcReduction="10000"/>
          </a:bodyPr>
          <a:lstStyle/>
          <a:p>
            <a:r>
              <a:rPr lang="en-US"/>
              <a:t>Some colleges and universities have opted not to accept the Common Application or they give you a choice to not use Common App. </a:t>
            </a:r>
          </a:p>
          <a:p>
            <a:r>
              <a:rPr lang="en-US"/>
              <a:t>Instead, they have created their own individual applications that, in most cases, are web-based and can be found via the school’s undergraduate admissions website.</a:t>
            </a:r>
          </a:p>
          <a:p>
            <a:r>
              <a:rPr lang="en-US"/>
              <a:t>Just because a school does not accept the Common App does not mean that they do not accept the transmission of important documents, like letters of recommendation and academic transcripts, through Naviance. </a:t>
            </a:r>
          </a:p>
          <a:p>
            <a:r>
              <a:rPr lang="en-US"/>
              <a:t>When a non-Common App school allows us to submit documents through Naviance, it is called Direct to Institution. A Direct to Institution school is designated by this symbol.</a:t>
            </a:r>
          </a:p>
        </p:txBody>
      </p:sp>
      <p:pic>
        <p:nvPicPr>
          <p:cNvPr id="4" name="Picture 2">
            <a:extLst>
              <a:ext uri="{FF2B5EF4-FFF2-40B4-BE49-F238E27FC236}">
                <a16:creationId xmlns:a16="http://schemas.microsoft.com/office/drawing/2014/main" id="{72EBBB24-6DF8-4B9E-B70B-F4A94EB00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632646"/>
            <a:ext cx="1066800" cy="98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222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6" name="Rectangle 68615">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68618" name="Rectangle 68617">
            <a:extLst>
              <a:ext uri="{FF2B5EF4-FFF2-40B4-BE49-F238E27FC236}">
                <a16:creationId xmlns:a16="http://schemas.microsoft.com/office/drawing/2014/main" id="{D04789F1-5F3B-4DEE-BEAA-E70D1E08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0" name="Rectangle 68619">
            <a:extLst>
              <a:ext uri="{FF2B5EF4-FFF2-40B4-BE49-F238E27FC236}">
                <a16:creationId xmlns:a16="http://schemas.microsoft.com/office/drawing/2014/main" id="{D93C3E38-DF85-49B0-BDB8-38728B09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rgbClr val="5F5041"/>
          </a:solidFill>
          <a:ln w="6350" cap="flat" cmpd="sng" algn="ctr">
            <a:noFill/>
            <a:prstDash val="solid"/>
          </a:ln>
          <a:effectLst>
            <a:softEdge rad="0"/>
          </a:effectLst>
        </p:spPr>
        <p:txBody>
          <a:bodyPr/>
          <a:lstStyle/>
          <a:p>
            <a:endParaRPr lang="en-US"/>
          </a:p>
        </p:txBody>
      </p:sp>
      <p:pic>
        <p:nvPicPr>
          <p:cNvPr id="68612" name="Picture 68611" descr="White calendar with a blue pen on top">
            <a:extLst>
              <a:ext uri="{FF2B5EF4-FFF2-40B4-BE49-F238E27FC236}">
                <a16:creationId xmlns:a16="http://schemas.microsoft.com/office/drawing/2014/main" id="{CAD44CD8-7653-E527-2C32-914741B35371}"/>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20" y="10"/>
            <a:ext cx="9143980" cy="6857990"/>
          </a:xfrm>
          <a:prstGeom prst="rect">
            <a:avLst/>
          </a:prstGeom>
        </p:spPr>
      </p:pic>
      <p:sp>
        <p:nvSpPr>
          <p:cNvPr id="68609" name="Rectangle 2"/>
          <p:cNvSpPr>
            <a:spLocks noGrp="1" noChangeArrowheads="1"/>
          </p:cNvSpPr>
          <p:nvPr>
            <p:ph type="title"/>
          </p:nvPr>
        </p:nvSpPr>
        <p:spPr>
          <a:xfrm>
            <a:off x="800100" y="642594"/>
            <a:ext cx="7543800" cy="1371600"/>
          </a:xfrm>
        </p:spPr>
        <p:txBody>
          <a:bodyPr vert="horz" lIns="91440" tIns="45720" rIns="91440" bIns="45720" rtlCol="0" anchor="ctr">
            <a:normAutofit/>
          </a:bodyPr>
          <a:lstStyle/>
          <a:p>
            <a:r>
              <a:rPr lang="en-US" sz="4400"/>
              <a:t>TMI !!! </a:t>
            </a:r>
            <a:br>
              <a:rPr lang="en-US" sz="4400"/>
            </a:br>
            <a:r>
              <a:rPr lang="en-US" sz="4400"/>
              <a:t>What do I do first?</a:t>
            </a:r>
          </a:p>
        </p:txBody>
      </p:sp>
      <p:sp>
        <p:nvSpPr>
          <p:cNvPr id="68610" name="Rectangle 3"/>
          <p:cNvSpPr>
            <a:spLocks noGrp="1" noChangeArrowheads="1"/>
          </p:cNvSpPr>
          <p:nvPr>
            <p:ph type="body" sz="half" idx="1"/>
          </p:nvPr>
        </p:nvSpPr>
        <p:spPr>
          <a:xfrm>
            <a:off x="800100" y="2103120"/>
            <a:ext cx="7543800" cy="3931920"/>
          </a:xfrm>
        </p:spPr>
        <p:txBody>
          <a:bodyPr vert="horz" lIns="91440" tIns="45720" rIns="91440" bIns="45720" rtlCol="0">
            <a:normAutofit/>
          </a:bodyPr>
          <a:lstStyle/>
          <a:p>
            <a:r>
              <a:rPr lang="en-US" b="1"/>
              <a:t>Get organized: folder, calendar, review timeline…</a:t>
            </a:r>
          </a:p>
          <a:p>
            <a:r>
              <a:rPr lang="en-US" b="1"/>
              <a:t>Know your Accounts--- Naviance, Common App, GA Futures.</a:t>
            </a:r>
          </a:p>
          <a:p>
            <a:r>
              <a:rPr lang="en-US" b="1"/>
              <a:t>Register to take SAT/ACT this Fall!</a:t>
            </a:r>
          </a:p>
          <a:p>
            <a:r>
              <a:rPr lang="en-US" b="1"/>
              <a:t>College visits</a:t>
            </a:r>
          </a:p>
          <a:p>
            <a:r>
              <a:rPr lang="en-US" b="1"/>
              <a:t>Choose top 3 colleges &amp; start applications.</a:t>
            </a:r>
          </a:p>
          <a:p>
            <a:r>
              <a:rPr lang="en-US" b="1"/>
              <a:t>Make note of application deadlines and requirements!</a:t>
            </a:r>
          </a:p>
          <a:p>
            <a:r>
              <a:rPr lang="en-US" b="1"/>
              <a:t>Complete Rec Form if needed</a:t>
            </a:r>
          </a:p>
          <a:p>
            <a:r>
              <a:rPr lang="en-US" b="1"/>
              <a:t>Request Transcripts and Recommendations. Allow </a:t>
            </a:r>
            <a:r>
              <a:rPr lang="en-US" b="1" u="sng"/>
              <a:t>2 weeks advance notice</a:t>
            </a:r>
            <a:r>
              <a:rPr lang="en-US" b="1"/>
              <a:t> to process request.  </a:t>
            </a:r>
          </a:p>
          <a:p>
            <a:r>
              <a:rPr lang="en-US" b="1"/>
              <a:t>KEEP UP YOUR GRADES!!!</a:t>
            </a:r>
          </a:p>
          <a:p>
            <a:endParaRPr lang="en-US"/>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A1747-F16F-49C4-9DD8-CC338B5EB0E9}"/>
              </a:ext>
            </a:extLst>
          </p:cNvPr>
          <p:cNvSpPr>
            <a:spLocks noGrp="1"/>
          </p:cNvSpPr>
          <p:nvPr>
            <p:ph type="title"/>
          </p:nvPr>
        </p:nvSpPr>
        <p:spPr/>
        <p:txBody>
          <a:bodyPr/>
          <a:lstStyle/>
          <a:p>
            <a:r>
              <a:rPr lang="en-US"/>
              <a:t>X2vol- Service Hours!!</a:t>
            </a:r>
          </a:p>
        </p:txBody>
      </p:sp>
      <p:sp>
        <p:nvSpPr>
          <p:cNvPr id="6" name="Content Placeholder 5">
            <a:extLst>
              <a:ext uri="{FF2B5EF4-FFF2-40B4-BE49-F238E27FC236}">
                <a16:creationId xmlns:a16="http://schemas.microsoft.com/office/drawing/2014/main" id="{D859B6C0-FCBD-49CE-B7ED-2749A2DDAA7D}"/>
              </a:ext>
            </a:extLst>
          </p:cNvPr>
          <p:cNvSpPr>
            <a:spLocks noGrp="1"/>
          </p:cNvSpPr>
          <p:nvPr>
            <p:ph idx="1"/>
          </p:nvPr>
        </p:nvSpPr>
        <p:spPr/>
        <p:txBody>
          <a:bodyPr>
            <a:normAutofit/>
          </a:bodyPr>
          <a:lstStyle/>
          <a:p>
            <a:r>
              <a:rPr lang="en-US"/>
              <a:t>You now have access to track your service hours electronically.</a:t>
            </a:r>
          </a:p>
          <a:p>
            <a:r>
              <a:rPr lang="en-US"/>
              <a:t>200 hour minimum, 100 with Lassiter organization and 100 outside </a:t>
            </a:r>
          </a:p>
          <a:p>
            <a:r>
              <a:rPr lang="en-US"/>
              <a:t>1. Log into x2vol through Clever</a:t>
            </a:r>
          </a:p>
          <a:p>
            <a:r>
              <a:rPr lang="en-US"/>
              <a:t>2. Create Account if you do not have one</a:t>
            </a:r>
          </a:p>
          <a:p>
            <a:r>
              <a:rPr lang="en-US"/>
              <a:t>3. You are ready to log hours! (you can go back and back log from previous years)</a:t>
            </a:r>
          </a:p>
          <a:p>
            <a:endParaRPr lang="en-US"/>
          </a:p>
          <a:p>
            <a:r>
              <a:rPr lang="en-US"/>
              <a:t>Look at Counseling Website for tutorial video or come see us </a:t>
            </a:r>
            <a:r>
              <a:rPr lang="en-US">
                <a:sym typeface="Wingdings" panose="05000000000000000000" pitchFamily="2" charset="2"/>
              </a:rPr>
              <a:t></a:t>
            </a:r>
            <a:endParaRPr lang="en-US"/>
          </a:p>
        </p:txBody>
      </p:sp>
    </p:spTree>
    <p:extLst>
      <p:ext uri="{BB962C8B-B14F-4D97-AF65-F5344CB8AC3E}">
        <p14:creationId xmlns:p14="http://schemas.microsoft.com/office/powerpoint/2010/main" val="352091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3E0D-F5F1-454B-A5B3-3EF9BE371DFF}"/>
              </a:ext>
            </a:extLst>
          </p:cNvPr>
          <p:cNvSpPr>
            <a:spLocks noGrp="1"/>
          </p:cNvSpPr>
          <p:nvPr>
            <p:ph type="title"/>
          </p:nvPr>
        </p:nvSpPr>
        <p:spPr/>
        <p:txBody>
          <a:bodyPr/>
          <a:lstStyle/>
          <a:p>
            <a:r>
              <a:rPr lang="en-US"/>
              <a:t>College Visits</a:t>
            </a:r>
          </a:p>
        </p:txBody>
      </p:sp>
      <p:sp>
        <p:nvSpPr>
          <p:cNvPr id="3" name="Content Placeholder 2">
            <a:extLst>
              <a:ext uri="{FF2B5EF4-FFF2-40B4-BE49-F238E27FC236}">
                <a16:creationId xmlns:a16="http://schemas.microsoft.com/office/drawing/2014/main" id="{95B72F6D-A370-4E12-9F3D-3DB2167DA6E2}"/>
              </a:ext>
            </a:extLst>
          </p:cNvPr>
          <p:cNvSpPr>
            <a:spLocks noGrp="1"/>
          </p:cNvSpPr>
          <p:nvPr>
            <p:ph idx="1"/>
          </p:nvPr>
        </p:nvSpPr>
        <p:spPr>
          <a:xfrm>
            <a:off x="731520" y="2103120"/>
            <a:ext cx="3992880" cy="3931920"/>
          </a:xfrm>
        </p:spPr>
        <p:txBody>
          <a:bodyPr>
            <a:normAutofit/>
          </a:bodyPr>
          <a:lstStyle/>
          <a:p>
            <a:pPr lvl="1"/>
            <a:r>
              <a:rPr lang="en-US"/>
              <a:t>We will be hosting College Visits with admission reps from all over this semester!</a:t>
            </a:r>
          </a:p>
          <a:p>
            <a:pPr lvl="1"/>
            <a:r>
              <a:rPr lang="en-US"/>
              <a:t>Log into your Naviance account and look under “What’s New” to sign up! Also located under Research when you click on the “Colleges” tab.</a:t>
            </a:r>
          </a:p>
          <a:p>
            <a:pPr lvl="1"/>
            <a:r>
              <a:rPr lang="en-US"/>
              <a:t>Teacher discretion to allow you to leave class, show registration/confirmation to teacher as pass on day of visit.</a:t>
            </a:r>
          </a:p>
          <a:p>
            <a:endParaRPr lang="en-US"/>
          </a:p>
        </p:txBody>
      </p:sp>
      <p:sp>
        <p:nvSpPr>
          <p:cNvPr id="5" name="TextBox 4">
            <a:extLst>
              <a:ext uri="{FF2B5EF4-FFF2-40B4-BE49-F238E27FC236}">
                <a16:creationId xmlns:a16="http://schemas.microsoft.com/office/drawing/2014/main" id="{DA487959-483E-450F-B77C-7E1F56CF073B}"/>
              </a:ext>
            </a:extLst>
          </p:cNvPr>
          <p:cNvSpPr txBox="1"/>
          <p:nvPr/>
        </p:nvSpPr>
        <p:spPr>
          <a:xfrm>
            <a:off x="4971495" y="5726097"/>
            <a:ext cx="3613212" cy="307777"/>
          </a:xfrm>
          <a:prstGeom prst="rect">
            <a:avLst/>
          </a:prstGeom>
          <a:noFill/>
        </p:spPr>
        <p:txBody>
          <a:bodyPr wrap="square" rtlCol="0">
            <a:spAutoFit/>
          </a:bodyPr>
          <a:lstStyle/>
          <a:p>
            <a:endParaRPr lang="en-US" sz="1400"/>
          </a:p>
        </p:txBody>
      </p:sp>
      <p:pic>
        <p:nvPicPr>
          <p:cNvPr id="6" name="Picture 5">
            <a:extLst>
              <a:ext uri="{FF2B5EF4-FFF2-40B4-BE49-F238E27FC236}">
                <a16:creationId xmlns:a16="http://schemas.microsoft.com/office/drawing/2014/main" id="{2DBBD51C-7887-8D70-4BD8-738C92CB5137}"/>
              </a:ext>
            </a:extLst>
          </p:cNvPr>
          <p:cNvPicPr>
            <a:picLocks noChangeAspect="1"/>
          </p:cNvPicPr>
          <p:nvPr/>
        </p:nvPicPr>
        <p:blipFill>
          <a:blip r:embed="rId2"/>
          <a:stretch>
            <a:fillRect/>
          </a:stretch>
        </p:blipFill>
        <p:spPr>
          <a:xfrm>
            <a:off x="4774513" y="1094766"/>
            <a:ext cx="4007176" cy="5120640"/>
          </a:xfrm>
          <a:prstGeom prst="rect">
            <a:avLst/>
          </a:prstGeom>
        </p:spPr>
      </p:pic>
    </p:spTree>
    <p:extLst>
      <p:ext uri="{BB962C8B-B14F-4D97-AF65-F5344CB8AC3E}">
        <p14:creationId xmlns:p14="http://schemas.microsoft.com/office/powerpoint/2010/main" val="355395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7371"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371"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554EE8-5CA0-4997-9A37-C47731C717E0}"/>
              </a:ext>
            </a:extLst>
          </p:cNvPr>
          <p:cNvPicPr>
            <a:picLocks noChangeAspect="1"/>
          </p:cNvPicPr>
          <p:nvPr/>
        </p:nvPicPr>
        <p:blipFill>
          <a:blip r:embed="rId2"/>
          <a:stretch>
            <a:fillRect/>
          </a:stretch>
        </p:blipFill>
        <p:spPr>
          <a:xfrm>
            <a:off x="3555591" y="840238"/>
            <a:ext cx="5160054" cy="2463925"/>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8771"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3E3450-A5E9-471E-B3BC-E3A181F7D8F4}"/>
              </a:ext>
            </a:extLst>
          </p:cNvPr>
          <p:cNvSpPr>
            <a:spLocks noGrp="1"/>
          </p:cNvSpPr>
          <p:nvPr>
            <p:ph type="title"/>
          </p:nvPr>
        </p:nvSpPr>
        <p:spPr>
          <a:xfrm>
            <a:off x="482574" y="643464"/>
            <a:ext cx="2166258" cy="1428737"/>
          </a:xfrm>
        </p:spPr>
        <p:txBody>
          <a:bodyPr>
            <a:normAutofit/>
          </a:bodyPr>
          <a:lstStyle/>
          <a:p>
            <a:r>
              <a:rPr lang="en-US" sz="4400">
                <a:solidFill>
                  <a:srgbClr val="FFFFFF"/>
                </a:solidFill>
              </a:rPr>
              <a:t>Probe Fair</a:t>
            </a:r>
          </a:p>
        </p:txBody>
      </p:sp>
      <p:sp>
        <p:nvSpPr>
          <p:cNvPr id="3" name="Content Placeholder 2">
            <a:extLst>
              <a:ext uri="{FF2B5EF4-FFF2-40B4-BE49-F238E27FC236}">
                <a16:creationId xmlns:a16="http://schemas.microsoft.com/office/drawing/2014/main" id="{9574C304-DBC5-4A84-BAC6-8CABD9D8E319}"/>
              </a:ext>
            </a:extLst>
          </p:cNvPr>
          <p:cNvSpPr>
            <a:spLocks noGrp="1"/>
          </p:cNvSpPr>
          <p:nvPr>
            <p:ph idx="1"/>
          </p:nvPr>
        </p:nvSpPr>
        <p:spPr>
          <a:xfrm>
            <a:off x="0" y="2184036"/>
            <a:ext cx="3364992" cy="3869634"/>
          </a:xfrm>
        </p:spPr>
        <p:txBody>
          <a:bodyPr>
            <a:normAutofit/>
          </a:bodyPr>
          <a:lstStyle/>
          <a:p>
            <a:r>
              <a:rPr lang="en-US" sz="2000" b="1">
                <a:solidFill>
                  <a:srgbClr val="FFFFFF"/>
                </a:solidFill>
              </a:rPr>
              <a:t>August 26</a:t>
            </a:r>
            <a:r>
              <a:rPr lang="en-US" sz="2000" b="1" baseline="30000">
                <a:solidFill>
                  <a:srgbClr val="FFFFFF"/>
                </a:solidFill>
              </a:rPr>
              <a:t>th</a:t>
            </a:r>
            <a:r>
              <a:rPr lang="en-US" sz="2000" b="1">
                <a:solidFill>
                  <a:srgbClr val="FFFFFF"/>
                </a:solidFill>
              </a:rPr>
              <a:t> @   Cherokee HS</a:t>
            </a:r>
          </a:p>
          <a:p>
            <a:r>
              <a:rPr lang="en-US" sz="2000" b="1">
                <a:solidFill>
                  <a:srgbClr val="FFFFFF"/>
                </a:solidFill>
              </a:rPr>
              <a:t>August 27</a:t>
            </a:r>
            <a:r>
              <a:rPr lang="en-US" sz="2000" b="1" baseline="30000">
                <a:solidFill>
                  <a:srgbClr val="FFFFFF"/>
                </a:solidFill>
              </a:rPr>
              <a:t>th</a:t>
            </a:r>
            <a:r>
              <a:rPr lang="en-US" sz="2000" b="1">
                <a:solidFill>
                  <a:srgbClr val="FFFFFF"/>
                </a:solidFill>
              </a:rPr>
              <a:t> @ North Cobb Christian</a:t>
            </a:r>
          </a:p>
          <a:p>
            <a:r>
              <a:rPr lang="en-US" sz="2000" b="1">
                <a:solidFill>
                  <a:srgbClr val="FFFFFF"/>
                </a:solidFill>
              </a:rPr>
              <a:t>September 5</a:t>
            </a:r>
            <a:r>
              <a:rPr lang="en-US" sz="2000" b="1" baseline="30000">
                <a:solidFill>
                  <a:srgbClr val="FFFFFF"/>
                </a:solidFill>
              </a:rPr>
              <a:t>th </a:t>
            </a:r>
            <a:r>
              <a:rPr lang="en-US" sz="2000" b="1">
                <a:solidFill>
                  <a:srgbClr val="FFFFFF"/>
                </a:solidFill>
              </a:rPr>
              <a:t>@ Centennial HS</a:t>
            </a:r>
          </a:p>
          <a:p>
            <a:endParaRPr lang="en-US" sz="3200" b="1">
              <a:solidFill>
                <a:srgbClr val="FFFFFF"/>
              </a:solidFill>
            </a:endParaRPr>
          </a:p>
          <a:p>
            <a:r>
              <a:rPr lang="en-US" sz="2000" b="1">
                <a:solidFill>
                  <a:srgbClr val="FFFFFF"/>
                </a:solidFill>
              </a:rPr>
              <a:t>RegisterProbe.com</a:t>
            </a:r>
          </a:p>
          <a:p>
            <a:endParaRPr lang="en-US" sz="1400">
              <a:solidFill>
                <a:srgbClr val="FFFFFF"/>
              </a:solidFill>
            </a:endParaRPr>
          </a:p>
        </p:txBody>
      </p:sp>
      <p:pic>
        <p:nvPicPr>
          <p:cNvPr id="6" name="Picture 5">
            <a:extLst>
              <a:ext uri="{FF2B5EF4-FFF2-40B4-BE49-F238E27FC236}">
                <a16:creationId xmlns:a16="http://schemas.microsoft.com/office/drawing/2014/main" id="{C5FD47BC-67FE-4D50-855A-6FBDC90B39A0}"/>
              </a:ext>
            </a:extLst>
          </p:cNvPr>
          <p:cNvPicPr>
            <a:picLocks noChangeAspect="1"/>
          </p:cNvPicPr>
          <p:nvPr/>
        </p:nvPicPr>
        <p:blipFill>
          <a:blip r:embed="rId4"/>
          <a:stretch>
            <a:fillRect/>
          </a:stretch>
        </p:blipFill>
        <p:spPr>
          <a:xfrm>
            <a:off x="4766053" y="3843010"/>
            <a:ext cx="2537377" cy="2513057"/>
          </a:xfrm>
          <a:prstGeom prst="rect">
            <a:avLst/>
          </a:prstGeom>
        </p:spPr>
      </p:pic>
    </p:spTree>
    <p:extLst>
      <p:ext uri="{BB962C8B-B14F-4D97-AF65-F5344CB8AC3E}">
        <p14:creationId xmlns:p14="http://schemas.microsoft.com/office/powerpoint/2010/main" val="53653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F663-7C3F-4AE9-A693-E15B0157D2F9}"/>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DDD2E0D5-8C83-41F1-A014-BE20CD9CDFAE}"/>
              </a:ext>
            </a:extLst>
          </p:cNvPr>
          <p:cNvSpPr>
            <a:spLocks noGrp="1"/>
          </p:cNvSpPr>
          <p:nvPr>
            <p:ph idx="1"/>
          </p:nvPr>
        </p:nvSpPr>
        <p:spPr/>
        <p:txBody>
          <a:bodyPr vert="horz" lIns="91440" tIns="45720" rIns="91440" bIns="45720" rtlCol="0" anchor="t">
            <a:normAutofit fontScale="77500" lnSpcReduction="20000"/>
          </a:bodyPr>
          <a:lstStyle/>
          <a:p>
            <a:endParaRPr lang="en-US"/>
          </a:p>
          <a:p>
            <a:endParaRPr lang="en-US"/>
          </a:p>
          <a:p>
            <a:endParaRPr lang="en-US"/>
          </a:p>
          <a:p>
            <a:r>
              <a:rPr lang="en-US"/>
              <a:t>College Admissions Panel- In Person or Virtual</a:t>
            </a:r>
          </a:p>
          <a:p>
            <a:r>
              <a:rPr lang="en-US"/>
              <a:t>Georgia State, Augusta College, Georgia Tech and University of Georgia</a:t>
            </a:r>
          </a:p>
          <a:p>
            <a:r>
              <a:rPr lang="en-US"/>
              <a:t>Register! </a:t>
            </a:r>
          </a:p>
          <a:p>
            <a:pPr lvl="1"/>
            <a:r>
              <a:rPr lang="en-US">
                <a:hlinkClick r:id="rId2"/>
              </a:rPr>
              <a:t>http://www.peachstatetour.org</a:t>
            </a:r>
            <a:r>
              <a:rPr lang="en-US"/>
              <a:t> </a:t>
            </a:r>
          </a:p>
          <a:p>
            <a:pPr marL="0" indent="0">
              <a:buNone/>
            </a:pPr>
            <a:r>
              <a:rPr lang="en-US" b="1" u="sng"/>
              <a:t>Virtual​​​</a:t>
            </a:r>
            <a:endParaRPr lang="en-US">
              <a:ea typeface="+mn-lt"/>
              <a:cs typeface="+mn-lt"/>
            </a:endParaRPr>
          </a:p>
          <a:p>
            <a:r>
              <a:rPr lang="en-US"/>
              <a:t>Wednesday, August 27: 6:00-7:00 p.m.</a:t>
            </a:r>
          </a:p>
          <a:p>
            <a:r>
              <a:rPr lang="en-US"/>
              <a:t>Wednesday, September 3: 6:00-7:00 p.m.</a:t>
            </a:r>
          </a:p>
          <a:p>
            <a:r>
              <a:rPr lang="en-US"/>
              <a:t>Wednesday, September 10: 6:00-7:00 p.m.</a:t>
            </a:r>
          </a:p>
          <a:p>
            <a:pPr marL="0" indent="0">
              <a:buNone/>
            </a:pPr>
            <a:r>
              <a:rPr lang="en-US" b="1" u="sng"/>
              <a:t>In Person</a:t>
            </a:r>
          </a:p>
          <a:p>
            <a:r>
              <a:rPr lang="en-US"/>
              <a:t>Thursday, August 26: 6:00-8:00 p.m.</a:t>
            </a:r>
          </a:p>
          <a:p>
            <a:pPr lvl="1"/>
            <a:r>
              <a:rPr lang="en-US"/>
              <a:t>Atlanta </a:t>
            </a:r>
          </a:p>
          <a:p>
            <a:pPr marL="0" indent="0">
              <a:buNone/>
            </a:pPr>
            <a:endParaRPr lang="en-US" b="1" u="sng"/>
          </a:p>
          <a:p>
            <a:pPr marL="0" indent="0">
              <a:buNone/>
            </a:pPr>
            <a:endParaRPr lang="en-US" b="1" u="sng"/>
          </a:p>
          <a:p>
            <a:pPr lvl="1"/>
            <a:endParaRPr lang="en-US"/>
          </a:p>
          <a:p>
            <a:pPr lvl="1"/>
            <a:endParaRPr lang="en-US"/>
          </a:p>
        </p:txBody>
      </p:sp>
      <p:pic>
        <p:nvPicPr>
          <p:cNvPr id="4" name="Picture 3">
            <a:extLst>
              <a:ext uri="{FF2B5EF4-FFF2-40B4-BE49-F238E27FC236}">
                <a16:creationId xmlns:a16="http://schemas.microsoft.com/office/drawing/2014/main" id="{23788BD3-2D39-4F12-9F2D-B2CCAA246475}"/>
              </a:ext>
            </a:extLst>
          </p:cNvPr>
          <p:cNvPicPr>
            <a:picLocks noChangeAspect="1"/>
          </p:cNvPicPr>
          <p:nvPr/>
        </p:nvPicPr>
        <p:blipFill>
          <a:blip r:embed="rId3"/>
          <a:stretch>
            <a:fillRect/>
          </a:stretch>
        </p:blipFill>
        <p:spPr>
          <a:xfrm>
            <a:off x="825623" y="513106"/>
            <a:ext cx="6702641" cy="2123563"/>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CF95EE3B-AF22-14D8-1FFD-9312B34ACC0F}"/>
              </a:ext>
            </a:extLst>
          </p:cNvPr>
          <p:cNvPicPr>
            <a:picLocks noChangeAspect="1"/>
          </p:cNvPicPr>
          <p:nvPr/>
        </p:nvPicPr>
        <p:blipFill>
          <a:blip r:embed="rId4"/>
          <a:stretch>
            <a:fillRect/>
          </a:stretch>
        </p:blipFill>
        <p:spPr>
          <a:xfrm>
            <a:off x="5515232" y="3713205"/>
            <a:ext cx="2438400" cy="2438400"/>
          </a:xfrm>
          <a:prstGeom prst="rect">
            <a:avLst/>
          </a:prstGeom>
        </p:spPr>
      </p:pic>
    </p:spTree>
    <p:extLst>
      <p:ext uri="{BB962C8B-B14F-4D97-AF65-F5344CB8AC3E}">
        <p14:creationId xmlns:p14="http://schemas.microsoft.com/office/powerpoint/2010/main" val="90675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27707-6D53-4BFA-BA93-A5E755233216}"/>
              </a:ext>
            </a:extLst>
          </p:cNvPr>
          <p:cNvPicPr>
            <a:picLocks noChangeAspect="1"/>
          </p:cNvPicPr>
          <p:nvPr/>
        </p:nvPicPr>
        <p:blipFill>
          <a:blip r:embed="rId2"/>
          <a:stretch>
            <a:fillRect/>
          </a:stretch>
        </p:blipFill>
        <p:spPr>
          <a:xfrm>
            <a:off x="1442056" y="364201"/>
            <a:ext cx="5967413" cy="5995828"/>
          </a:xfrm>
          <a:prstGeom prst="rect">
            <a:avLst/>
          </a:prstGeom>
        </p:spPr>
      </p:pic>
    </p:spTree>
    <p:extLst>
      <p:ext uri="{BB962C8B-B14F-4D97-AF65-F5344CB8AC3E}">
        <p14:creationId xmlns:p14="http://schemas.microsoft.com/office/powerpoint/2010/main" val="59330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6" name="Rectangle 15">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9" name="Straight Connector 18">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w="6350" cap="sq" cmpd="sng" algn="ctr">
            <a:noFill/>
            <a:prstDash val="solid"/>
            <a:miter lim="800000"/>
          </a:ln>
          <a:effectLst/>
        </p:spPr>
        <p:txBody>
          <a:bodyPr/>
          <a:lstStyle/>
          <a:p>
            <a:endParaRPr lang="en-US"/>
          </a:p>
        </p:txBody>
      </p:sp>
      <p:sp>
        <p:nvSpPr>
          <p:cNvPr id="25" name="Rectangle 24">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31" y="643464"/>
            <a:ext cx="8178968" cy="5571072"/>
          </a:xfrm>
          <a:prstGeom prst="rect">
            <a:avLst/>
          </a:prstGeom>
          <a:solidFill>
            <a:srgbClr val="FFFFFF"/>
          </a:solidFill>
          <a:ln w="9525" cap="flat" cmpd="sng" algn="ctr">
            <a:noFill/>
            <a:prstDash val="solid"/>
          </a:ln>
          <a:effectLst>
            <a:softEdge rad="0"/>
          </a:effectLst>
        </p:spPr>
        <p:txBody>
          <a:bodyPr/>
          <a:lstStyle/>
          <a:p>
            <a:endParaRPr lang="en-US"/>
          </a:p>
        </p:txBody>
      </p:sp>
      <p:sp useBgFill="1">
        <p:nvSpPr>
          <p:cNvPr id="27" name="Rectangle 26">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10" y="809244"/>
            <a:ext cx="7934706" cy="5239512"/>
          </a:xfrm>
          <a:prstGeom prst="rect">
            <a:avLst/>
          </a:prstGeom>
          <a:ln w="6350" cap="sq" cmpd="sng" algn="ctr">
            <a:noFill/>
            <a:prstDash val="solid"/>
            <a:miter lim="800000"/>
          </a:ln>
          <a:effectLst/>
        </p:spPr>
        <p:txBody>
          <a:bodyPr/>
          <a:lstStyle/>
          <a:p>
            <a:endParaRPr lang="en-US"/>
          </a:p>
        </p:txBody>
      </p:sp>
      <p:sp>
        <p:nvSpPr>
          <p:cNvPr id="4" name="Title 3">
            <a:extLst>
              <a:ext uri="{FF2B5EF4-FFF2-40B4-BE49-F238E27FC236}">
                <a16:creationId xmlns:a16="http://schemas.microsoft.com/office/drawing/2014/main" id="{9E80A3CC-9442-45CF-AA60-4551017B9116}"/>
              </a:ext>
            </a:extLst>
          </p:cNvPr>
          <p:cNvSpPr>
            <a:spLocks noGrp="1"/>
          </p:cNvSpPr>
          <p:nvPr>
            <p:ph type="title"/>
          </p:nvPr>
        </p:nvSpPr>
        <p:spPr>
          <a:xfrm>
            <a:off x="856412" y="1260389"/>
            <a:ext cx="5028493" cy="4335616"/>
          </a:xfrm>
        </p:spPr>
        <p:txBody>
          <a:bodyPr vert="horz" lIns="91440" tIns="45720" rIns="91440" bIns="45720" rtlCol="0" anchor="ctr">
            <a:normAutofit/>
          </a:bodyPr>
          <a:lstStyle/>
          <a:p>
            <a:pPr algn="r"/>
            <a:r>
              <a:rPr lang="en-US" sz="4700">
                <a:solidFill>
                  <a:schemeClr val="tx1"/>
                </a:solidFill>
              </a:rPr>
              <a:t>What are my options?</a:t>
            </a:r>
          </a:p>
        </p:txBody>
      </p:sp>
      <p:sp>
        <p:nvSpPr>
          <p:cNvPr id="5" name="Text Placeholder 4">
            <a:extLst>
              <a:ext uri="{FF2B5EF4-FFF2-40B4-BE49-F238E27FC236}">
                <a16:creationId xmlns:a16="http://schemas.microsoft.com/office/drawing/2014/main" id="{F4986054-D49B-47C3-9806-EAA1FF7E3EAE}"/>
              </a:ext>
            </a:extLst>
          </p:cNvPr>
          <p:cNvSpPr>
            <a:spLocks noGrp="1"/>
          </p:cNvSpPr>
          <p:nvPr>
            <p:ph type="body" idx="1"/>
          </p:nvPr>
        </p:nvSpPr>
        <p:spPr>
          <a:xfrm>
            <a:off x="6309903" y="1260389"/>
            <a:ext cx="1993837" cy="4334006"/>
          </a:xfrm>
        </p:spPr>
        <p:txBody>
          <a:bodyPr vert="horz" lIns="91440" tIns="45720" rIns="91440" bIns="45720" rtlCol="0" anchor="ctr">
            <a:normAutofit/>
          </a:bodyPr>
          <a:lstStyle/>
          <a:p>
            <a:pPr algn="l">
              <a:spcBef>
                <a:spcPts val="0"/>
              </a:spcBef>
              <a:spcAft>
                <a:spcPts val="600"/>
              </a:spcAft>
            </a:pPr>
            <a:r>
              <a:rPr lang="en-US" sz="1700" spc="80"/>
              <a:t>Work, 2 year, Technical School, Military, 4 Year Schools</a:t>
            </a:r>
          </a:p>
        </p:txBody>
      </p:sp>
      <p:cxnSp>
        <p:nvCxnSpPr>
          <p:cNvPr id="29" name="Straight Connector 28">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4"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029414"/>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abe6d8-3cee-4882-8ce9-342a8a500709" xsi:nil="true"/>
    <lcf76f155ced4ddcb4097134ff3c332f xmlns="0b785920-9f70-4232-9ea8-a80b59ef10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1599D7E59BC949902DCA9B1A69A567" ma:contentTypeVersion="19" ma:contentTypeDescription="Create a new document." ma:contentTypeScope="" ma:versionID="4aae78028a5199e96b64358d916b02c8">
  <xsd:schema xmlns:xsd="http://www.w3.org/2001/XMLSchema" xmlns:xs="http://www.w3.org/2001/XMLSchema" xmlns:p="http://schemas.microsoft.com/office/2006/metadata/properties" xmlns:ns2="0b785920-9f70-4232-9ea8-a80b59ef1013" xmlns:ns3="3fabe6d8-3cee-4882-8ce9-342a8a500709" targetNamespace="http://schemas.microsoft.com/office/2006/metadata/properties" ma:root="true" ma:fieldsID="f10e966185231e08f629e01df42e3e19" ns2:_="" ns3:_="">
    <xsd:import namespace="0b785920-9f70-4232-9ea8-a80b59ef1013"/>
    <xsd:import namespace="3fabe6d8-3cee-4882-8ce9-342a8a5007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5920-9f70-4232-9ea8-a80b59ef1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58ff1-2e0e-433d-bfb0-121866fdb5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abe6d8-3cee-4882-8ce9-342a8a5007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98b18d-66c6-4738-af64-4173d55a8145}" ma:internalName="TaxCatchAll" ma:showField="CatchAllData" ma:web="3fabe6d8-3cee-4882-8ce9-342a8a500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3E690-1571-4233-B928-0C3BF96C0378}">
  <ds:schemaRefs>
    <ds:schemaRef ds:uri="http://www.w3.org/XML/1998/namespace"/>
    <ds:schemaRef ds:uri="http://schemas.openxmlformats.org/package/2006/metadata/core-propertie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3fabe6d8-3cee-4882-8ce9-342a8a500709"/>
    <ds:schemaRef ds:uri="0b785920-9f70-4232-9ea8-a80b59ef1013"/>
  </ds:schemaRefs>
</ds:datastoreItem>
</file>

<file path=customXml/itemProps2.xml><?xml version="1.0" encoding="utf-8"?>
<ds:datastoreItem xmlns:ds="http://schemas.openxmlformats.org/officeDocument/2006/customXml" ds:itemID="{E3B67ADB-90EF-4347-8F60-6593316A63FF}">
  <ds:schemaRefs>
    <ds:schemaRef ds:uri="0b785920-9f70-4232-9ea8-a80b59ef1013"/>
    <ds:schemaRef ds:uri="3fabe6d8-3cee-4882-8ce9-342a8a5007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82138E-31DE-4527-8D54-E2C800F88E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2837</Words>
  <Application>Microsoft Office PowerPoint</Application>
  <PresentationFormat>On-screen Show (4:3)</PresentationFormat>
  <Paragraphs>371</Paragraphs>
  <Slides>43</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Arial Black</vt:lpstr>
      <vt:lpstr>Broadway</vt:lpstr>
      <vt:lpstr>Calibri</vt:lpstr>
      <vt:lpstr>Century Gothic</vt:lpstr>
      <vt:lpstr>Constantia</vt:lpstr>
      <vt:lpstr>Garamond</vt:lpstr>
      <vt:lpstr>Verdana</vt:lpstr>
      <vt:lpstr>Wingdings</vt:lpstr>
      <vt:lpstr>iRespondGraphMaster</vt:lpstr>
      <vt:lpstr>Savon</vt:lpstr>
      <vt:lpstr>Welcome to Senior Year!</vt:lpstr>
      <vt:lpstr>School Counselors</vt:lpstr>
      <vt:lpstr>Counseling Office Resources</vt:lpstr>
      <vt:lpstr>Websites to know!</vt:lpstr>
      <vt:lpstr>College Visits</vt:lpstr>
      <vt:lpstr>Probe Fair</vt:lpstr>
      <vt:lpstr> </vt:lpstr>
      <vt:lpstr>PowerPoint Presentation</vt:lpstr>
      <vt:lpstr>What are my options?</vt:lpstr>
      <vt:lpstr>Workforce/Apprenticeship</vt:lpstr>
      <vt:lpstr>Military</vt:lpstr>
      <vt:lpstr> 2 year/Technical School/Trade School</vt:lpstr>
      <vt:lpstr> </vt:lpstr>
      <vt:lpstr>4 Year College/University</vt:lpstr>
      <vt:lpstr>PowerPoint Presentation</vt:lpstr>
      <vt:lpstr>PowerPoint Presentation</vt:lpstr>
      <vt:lpstr>How to Choose a College Points to Consider</vt:lpstr>
      <vt:lpstr>Understanding Application Types</vt:lpstr>
      <vt:lpstr>College Admission Tests </vt:lpstr>
      <vt:lpstr>Scholarships</vt:lpstr>
      <vt:lpstr>FAFSA/HOPE Scholarship</vt:lpstr>
      <vt:lpstr>TUITION and HOPE VS. ZELL MILLER</vt:lpstr>
      <vt:lpstr>How to apply!</vt:lpstr>
      <vt:lpstr>Step By Step Process App Process</vt:lpstr>
      <vt:lpstr>Transcripts</vt:lpstr>
      <vt:lpstr>How to send a Transcript to a College</vt:lpstr>
      <vt:lpstr>When to send a Transcript</vt:lpstr>
      <vt:lpstr>MyPaymentsPlus under Events and Activities (scroll through!!)</vt:lpstr>
      <vt:lpstr>Counselor Recommendation</vt:lpstr>
      <vt:lpstr>PowerPoint Presentation</vt:lpstr>
      <vt:lpstr>Teacher Recommendations</vt:lpstr>
      <vt:lpstr>Teacher Recommendations Continued.. </vt:lpstr>
      <vt:lpstr>Naviance</vt:lpstr>
      <vt:lpstr>EMAILS! </vt:lpstr>
      <vt:lpstr>Naviance Student Homepage</vt:lpstr>
      <vt:lpstr>Add Colleges to  “Colleges I am Applying To”</vt:lpstr>
      <vt:lpstr>PowerPoint Presentation</vt:lpstr>
      <vt:lpstr>“Colleges I’m Applying to” Dashboard</vt:lpstr>
      <vt:lpstr>Common App</vt:lpstr>
      <vt:lpstr>Common App Matching</vt:lpstr>
      <vt:lpstr>Direct to Institution  Non Common App  Schools/Coalition</vt:lpstr>
      <vt:lpstr>TMI !!!  What do I do first?</vt:lpstr>
      <vt:lpstr>X2vol- Service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Lassiter High School</dc:title>
  <dc:creator>Brittany Hughes</dc:creator>
  <cp:lastModifiedBy>Brittany Hughes</cp:lastModifiedBy>
  <cp:revision>1</cp:revision>
  <dcterms:created xsi:type="dcterms:W3CDTF">2020-08-19T17:53:23Z</dcterms:created>
  <dcterms:modified xsi:type="dcterms:W3CDTF">2025-08-14T13:59:19Z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0x010100701599D7E59BC949902DCA9B1A69A567</vt:lpwstr>
  </property>
  <property fmtid="{D5CDD505-2E9C-101B-9397-08002B2CF9AE}" pid="3" name="MediaServiceImageTags">
    <vt:lpwstr/>
  </property>
</Properties>
</file>