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  <p:sldId id="268" r:id="rId5"/>
    <p:sldId id="264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9982E-0BEA-4452-B410-E95BBBDB00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AF1DB3-5846-41F9-AE39-6243B394C7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D3DA-E033-484A-9582-0D91A02E9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1C69-54C5-4D04-90D1-5E50D5AFF18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CAC63-B0CE-4A6B-B04B-4F819435B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4CA69-4D36-4900-9B27-FAAF7638F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71D2-F405-4C43-B509-AAA8099E9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15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6C904-77DC-4A93-97A7-27A19857A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A78C4-352C-496D-9548-7D0C0BD15F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AC1B6-25D4-43B4-9B8F-3A78348CD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1C69-54C5-4D04-90D1-5E50D5AFF18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CB714-7EDC-466C-9CE4-594278BB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89E20-4DB5-48E3-BD85-714E4C117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71D2-F405-4C43-B509-AAA8099E9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710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B27C08-EFDC-40AE-BCFF-1864745C9A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6E5C74-B109-4286-8DF2-BAC5D0CAD7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764D7-C6FF-45D5-B323-4CA74999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1C69-54C5-4D04-90D1-5E50D5AFF18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24628-E3DD-4BE7-90E0-7E78A36F2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D83CA-F9CB-4904-B284-67264B652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71D2-F405-4C43-B509-AAA8099E9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10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98079-FABC-400E-88D9-1D55FEC20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76BE5-ADEF-4DE0-98C3-5A2F5E8AB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E75F9-9A39-44D0-84D1-C3C81C5CC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1C69-54C5-4D04-90D1-5E50D5AFF18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C95D3-D595-4767-B798-38B8DEEC3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EF3494-89A5-457B-9900-0C8E7BD65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71D2-F405-4C43-B509-AAA8099E9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35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A584B-5993-4BE2-9F44-505F83EBE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A1185-9053-4685-B835-257F11153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E3DDB-3411-49D8-B59C-A29895C0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1C69-54C5-4D04-90D1-5E50D5AFF18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8199B-7A07-4431-8665-8BCC2736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E01FDC-3BD6-4107-891A-E40C8C34E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71D2-F405-4C43-B509-AAA8099E9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296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0DD22-377D-40F9-AE65-C3BDF7830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8CE4C-DF7F-4E0C-9246-368D2307E3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CEF18F-DC3D-4743-9ED1-9E31D926EE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D0323A-E851-4165-ADB7-5EB4A6DC1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1C69-54C5-4D04-90D1-5E50D5AFF18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0EFB2-C187-4477-BFB5-35F78B819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B256E0-3BC3-412B-85FD-F775B91BA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71D2-F405-4C43-B509-AAA8099E9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133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A32DB-E732-4335-AB80-8AADD69BD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19B6B7-6C93-4556-A82A-BA73016A0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386F2C-AF7B-41BB-AA93-0476B74512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136E2B-0995-48BB-894C-9B5F75169D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656B5E-E394-4D36-98FD-4FAF385E5C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A0C51C-3105-4AA4-9CD5-28837B763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1C69-54C5-4D04-90D1-5E50D5AFF18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E51309-BDBA-47B5-BE42-8C2DD647C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641F67-DC67-40CB-A1AD-AE2F12DB3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71D2-F405-4C43-B509-AAA8099E9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90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2999D-2B23-4780-AB60-E7EA8F325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F362AA-DF65-45F4-A0A1-26B1BFA98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1C69-54C5-4D04-90D1-5E50D5AFF18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353588-C675-4CBA-AC1F-6E8142AEC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656B2D-FAD2-4560-8BA7-80874C92E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71D2-F405-4C43-B509-AAA8099E9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142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D1B973-3F10-4B28-B6D0-B40310346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1C69-54C5-4D04-90D1-5E50D5AFF18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6B0CE4-55D1-4ADD-A6DC-C6B520A16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1CF384-AADA-4BB9-ADD5-96486B661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71D2-F405-4C43-B509-AAA8099E9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13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AE97A-0B8E-4209-88E0-82D3E983A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2BF29-ED97-4609-A54C-46C7B188E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5711D1-DEC3-4218-B1BC-19E94FD30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022816-6E8A-49B9-BD67-03FD9AB96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1C69-54C5-4D04-90D1-5E50D5AFF18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240E94-AEB3-44A9-90F7-2EAE6B3DB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5B1D36-E9D4-423B-B73A-2E9A39815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71D2-F405-4C43-B509-AAA8099E9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953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8250A-FA12-48BF-B5BA-77BCDCC86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1811CA-8FBB-4507-9DD9-D044CB1D91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A53437-863A-4188-9C6B-89D2CE839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103176-1F98-47DC-B505-671F5E301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F1C69-54C5-4D04-90D1-5E50D5AFF18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5AD906-3D4D-4783-BC52-224F3D98A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3B3D1-6A1C-4ACB-BF52-F88FDF54C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871D2-F405-4C43-B509-AAA8099E9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09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96F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69E47F-CED9-4AE4-A85D-098FC73BC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CB84EC-5F24-4436-BBF4-90C6B0371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86DB05-48A8-46F2-98DF-79BACF51A1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F1C69-54C5-4D04-90D1-5E50D5AFF186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CD674-007B-4920-A5ED-96F2FA8527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FEF8BA-0F5A-4254-93EC-E85F42F2C0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871D2-F405-4C43-B509-AAA8099E9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621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E0E67-E3C1-43B5-9825-33FB4BEB29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/>
              <a:t>Social Studies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FC98BC-CF06-4E86-80DE-CA5710735F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>
                <a:solidFill>
                  <a:srgbClr val="92D050"/>
                </a:solidFill>
              </a:rPr>
              <a:t>Humanities and Honors Humanities</a:t>
            </a:r>
          </a:p>
        </p:txBody>
      </p:sp>
    </p:spTree>
    <p:extLst>
      <p:ext uri="{BB962C8B-B14F-4D97-AF65-F5344CB8AC3E}">
        <p14:creationId xmlns:p14="http://schemas.microsoft.com/office/powerpoint/2010/main" val="1067527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6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9BBA726-09A4-03C2-FF3E-2E02E1CDC1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2422" y="631922"/>
            <a:ext cx="9228777" cy="5594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553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EA9EE-0E16-4D4F-86E7-8364C041D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4199"/>
            <a:ext cx="10515600" cy="5332011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/>
              <a:t>What is Humanities? </a:t>
            </a:r>
          </a:p>
          <a:p>
            <a:pPr marL="0" indent="0" algn="ctr">
              <a:buNone/>
            </a:pPr>
            <a:endParaRPr lang="en-US"/>
          </a:p>
          <a:p>
            <a:pPr marL="0" indent="0">
              <a:buNone/>
            </a:pPr>
            <a:r>
              <a:rPr lang="en-US" sz="3200">
                <a:solidFill>
                  <a:schemeClr val="bg2"/>
                </a:solidFill>
              </a:rPr>
              <a:t>Humanities is an introduction and foundation to high school Social Studies for ninth graders. It includes a </a:t>
            </a:r>
            <a:r>
              <a:rPr lang="en-US" sz="3200" b="1">
                <a:solidFill>
                  <a:srgbClr val="92D050"/>
                </a:solidFill>
              </a:rPr>
              <a:t>survey of the history of civilization, including art, language, science, religion and architecture</a:t>
            </a:r>
            <a:r>
              <a:rPr lang="en-US" sz="3200">
                <a:solidFill>
                  <a:srgbClr val="92D050"/>
                </a:solidFill>
              </a:rPr>
              <a:t>.</a:t>
            </a:r>
            <a:r>
              <a:rPr lang="en-US" sz="3200">
                <a:solidFill>
                  <a:schemeClr val="bg2"/>
                </a:solidFill>
              </a:rPr>
              <a:t> The content will combine crucial aspects of </a:t>
            </a:r>
            <a:r>
              <a:rPr lang="en-US" sz="3200" b="1">
                <a:solidFill>
                  <a:srgbClr val="92D050"/>
                </a:solidFill>
              </a:rPr>
              <a:t>geography</a:t>
            </a:r>
            <a:r>
              <a:rPr lang="en-US" sz="3200">
                <a:solidFill>
                  <a:srgbClr val="92D050"/>
                </a:solidFill>
              </a:rPr>
              <a:t> </a:t>
            </a:r>
            <a:r>
              <a:rPr lang="en-US" sz="3200">
                <a:solidFill>
                  <a:schemeClr val="bg2"/>
                </a:solidFill>
              </a:rPr>
              <a:t>with </a:t>
            </a:r>
            <a:r>
              <a:rPr lang="en-US" sz="3200" b="1">
                <a:solidFill>
                  <a:srgbClr val="92D050"/>
                </a:solidFill>
              </a:rPr>
              <a:t>early world history</a:t>
            </a:r>
            <a:r>
              <a:rPr lang="en-US" sz="3200">
                <a:solidFill>
                  <a:schemeClr val="bg2"/>
                </a:solidFill>
              </a:rPr>
              <a:t> in preparation for World History in the sophomore year. It provides an interdisciplinary approach that encourages the development of </a:t>
            </a:r>
            <a:r>
              <a:rPr lang="en-US" sz="3200" b="1">
                <a:solidFill>
                  <a:srgbClr val="92D050"/>
                </a:solidFill>
              </a:rPr>
              <a:t>critical thinking</a:t>
            </a:r>
            <a:r>
              <a:rPr lang="en-US" sz="3200" b="1">
                <a:solidFill>
                  <a:schemeClr val="bg2"/>
                </a:solidFill>
              </a:rPr>
              <a:t>, </a:t>
            </a:r>
            <a:r>
              <a:rPr lang="en-US" sz="3200">
                <a:solidFill>
                  <a:schemeClr val="bg2"/>
                </a:solidFill>
              </a:rPr>
              <a:t>as well as </a:t>
            </a:r>
            <a:r>
              <a:rPr lang="en-US" sz="3200" b="1">
                <a:solidFill>
                  <a:srgbClr val="92D050"/>
                </a:solidFill>
              </a:rPr>
              <a:t>analytical writing</a:t>
            </a:r>
            <a:r>
              <a:rPr lang="en-US" sz="3200" b="1">
                <a:solidFill>
                  <a:schemeClr val="bg2"/>
                </a:solidFill>
              </a:rPr>
              <a:t> </a:t>
            </a:r>
            <a:r>
              <a:rPr lang="en-US" sz="3200">
                <a:solidFill>
                  <a:schemeClr val="bg2"/>
                </a:solidFill>
              </a:rPr>
              <a:t>and </a:t>
            </a:r>
            <a:r>
              <a:rPr lang="en-US" sz="3200" b="1">
                <a:solidFill>
                  <a:srgbClr val="92D050"/>
                </a:solidFill>
              </a:rPr>
              <a:t>reading skills</a:t>
            </a:r>
            <a:r>
              <a:rPr lang="en-US" sz="3200">
                <a:solidFill>
                  <a:schemeClr val="bg2"/>
                </a:solidFill>
              </a:rPr>
              <a:t>.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401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EA9EE-0E16-4D4F-86E7-8364C041D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4199"/>
            <a:ext cx="6916947" cy="570209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600" b="1"/>
              <a:t>Honors?</a:t>
            </a:r>
          </a:p>
          <a:p>
            <a:pPr marL="0" indent="0" algn="ctr">
              <a:buNone/>
            </a:pPr>
            <a:endParaRPr lang="en-US"/>
          </a:p>
          <a:p>
            <a:r>
              <a:rPr lang="en-US" sz="3200">
                <a:solidFill>
                  <a:schemeClr val="bg1">
                    <a:lumMod val="85000"/>
                  </a:schemeClr>
                </a:solidFill>
              </a:rPr>
              <a:t>The course is rigorous</a:t>
            </a:r>
          </a:p>
          <a:p>
            <a:r>
              <a:rPr lang="en-US" sz="3200">
                <a:solidFill>
                  <a:schemeClr val="bg1">
                    <a:lumMod val="85000"/>
                  </a:schemeClr>
                </a:solidFill>
              </a:rPr>
              <a:t>Homework reading/review nightly</a:t>
            </a:r>
          </a:p>
          <a:p>
            <a:r>
              <a:rPr lang="en-US" sz="3200">
                <a:solidFill>
                  <a:schemeClr val="bg1">
                    <a:lumMod val="85000"/>
                  </a:schemeClr>
                </a:solidFill>
              </a:rPr>
              <a:t>Taking notes is expected</a:t>
            </a:r>
          </a:p>
          <a:p>
            <a:pPr lvl="1"/>
            <a:r>
              <a:rPr lang="en-US" sz="2800">
                <a:solidFill>
                  <a:schemeClr val="bg1">
                    <a:lumMod val="85000"/>
                  </a:schemeClr>
                </a:solidFill>
              </a:rPr>
              <a:t>Reading informational text and summarizing  skills are scaffolded throughout the course</a:t>
            </a:r>
          </a:p>
          <a:p>
            <a:r>
              <a:rPr lang="en-US" sz="3200">
                <a:solidFill>
                  <a:schemeClr val="bg1">
                    <a:lumMod val="85000"/>
                  </a:schemeClr>
                </a:solidFill>
              </a:rPr>
              <a:t>Development of Historical Thinking skills for future accelerated courses</a:t>
            </a:r>
          </a:p>
          <a:p>
            <a:pPr lvl="1"/>
            <a:r>
              <a:rPr lang="en-US" sz="2800">
                <a:solidFill>
                  <a:schemeClr val="bg1">
                    <a:lumMod val="85000"/>
                  </a:schemeClr>
                </a:solidFill>
              </a:rPr>
              <a:t>Scaffolded throughout the year</a:t>
            </a:r>
          </a:p>
          <a:p>
            <a:pPr lvl="1"/>
            <a:endParaRPr lang="en-US" sz="280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3200">
                <a:solidFill>
                  <a:schemeClr val="bg1">
                    <a:lumMod val="85000"/>
                  </a:schemeClr>
                </a:solidFill>
              </a:rPr>
              <a:t>Strong interest in social studies</a:t>
            </a:r>
          </a:p>
          <a:p>
            <a:r>
              <a:rPr lang="en-US" sz="3200">
                <a:solidFill>
                  <a:schemeClr val="bg1">
                    <a:lumMod val="85000"/>
                  </a:schemeClr>
                </a:solidFill>
              </a:rPr>
              <a:t>Strong reader and writer</a:t>
            </a:r>
          </a:p>
          <a:p>
            <a:endParaRPr lang="en-US">
              <a:solidFill>
                <a:schemeClr val="bg1">
                  <a:lumMod val="85000"/>
                </a:schemeClr>
              </a:solidFill>
            </a:endParaRPr>
          </a:p>
          <a:p>
            <a:endParaRPr lang="en-US"/>
          </a:p>
        </p:txBody>
      </p:sp>
      <p:pic>
        <p:nvPicPr>
          <p:cNvPr id="1026" name="Picture 2" descr="Child Studying Clip Art Stock Illustrations – 1,272 Child Studying Clip Art  Stock Illustrations, Vectors &amp;amp; Clipart - Dreamstime">
            <a:extLst>
              <a:ext uri="{FF2B5EF4-FFF2-40B4-BE49-F238E27FC236}">
                <a16:creationId xmlns:a16="http://schemas.microsoft.com/office/drawing/2014/main" id="{719B305A-79C4-4332-A65C-D9DBD2C4DF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259" y="1615140"/>
            <a:ext cx="3546782" cy="3950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4152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EA9EE-0E16-4D4F-86E7-8364C041D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4199"/>
            <a:ext cx="10515600" cy="5332011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/>
              <a:t>Why Honors?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Extra .5 on Weighted GPA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Looks good on transcript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Prepares students for Honors and AP Classes</a:t>
            </a:r>
          </a:p>
          <a:p>
            <a:endParaRPr lang="en-US" dirty="0"/>
          </a:p>
        </p:txBody>
      </p:sp>
      <p:pic>
        <p:nvPicPr>
          <p:cNvPr id="2" name="Picture 2" descr="Study Success Images - Free Download on Freepik">
            <a:extLst>
              <a:ext uri="{FF2B5EF4-FFF2-40B4-BE49-F238E27FC236}">
                <a16:creationId xmlns:a16="http://schemas.microsoft.com/office/drawing/2014/main" id="{9AA6C7F7-94DB-4BDF-B3E5-B8CB169CD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3831" y="3655552"/>
            <a:ext cx="4326360" cy="2743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9088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6B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99F3D2-7812-988F-5F37-B65B7004FC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8721" y="480060"/>
            <a:ext cx="9743440" cy="5906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477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158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Social Studies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Robbie Galvin</dc:creator>
  <cp:lastModifiedBy>Robbie Galvin</cp:lastModifiedBy>
  <cp:revision>7</cp:revision>
  <dcterms:created xsi:type="dcterms:W3CDTF">2022-01-31T15:17:49Z</dcterms:created>
  <dcterms:modified xsi:type="dcterms:W3CDTF">2026-01-22T15:58:15Z</dcterms:modified>
</cp:coreProperties>
</file>